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9"/>
  </p:notesMasterIdLst>
  <p:handoutMasterIdLst>
    <p:handoutMasterId r:id="rId30"/>
  </p:handoutMasterIdLst>
  <p:sldIdLst>
    <p:sldId id="256" r:id="rId2"/>
    <p:sldId id="267" r:id="rId3"/>
    <p:sldId id="269" r:id="rId4"/>
    <p:sldId id="270" r:id="rId5"/>
    <p:sldId id="264" r:id="rId6"/>
    <p:sldId id="275" r:id="rId7"/>
    <p:sldId id="257" r:id="rId8"/>
    <p:sldId id="263" r:id="rId9"/>
    <p:sldId id="318" r:id="rId10"/>
    <p:sldId id="262" r:id="rId11"/>
    <p:sldId id="297" r:id="rId12"/>
    <p:sldId id="317" r:id="rId13"/>
    <p:sldId id="298" r:id="rId14"/>
    <p:sldId id="299" r:id="rId15"/>
    <p:sldId id="314" r:id="rId16"/>
    <p:sldId id="315" r:id="rId17"/>
    <p:sldId id="313" r:id="rId18"/>
    <p:sldId id="311" r:id="rId19"/>
    <p:sldId id="319" r:id="rId20"/>
    <p:sldId id="320" r:id="rId21"/>
    <p:sldId id="279" r:id="rId22"/>
    <p:sldId id="324" r:id="rId23"/>
    <p:sldId id="323" r:id="rId24"/>
    <p:sldId id="308" r:id="rId25"/>
    <p:sldId id="321" r:id="rId26"/>
    <p:sldId id="322" r:id="rId27"/>
    <p:sldId id="296" r:id="rId28"/>
  </p:sldIdLst>
  <p:sldSz cx="9144000" cy="6858000" type="screen4x3"/>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293" autoAdjust="0"/>
  </p:normalViewPr>
  <p:slideViewPr>
    <p:cSldViewPr>
      <p:cViewPr>
        <p:scale>
          <a:sx n="90" d="100"/>
          <a:sy n="90" d="100"/>
        </p:scale>
        <p:origin x="-1234" y="11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18831" cy="493316"/>
          </a:xfrm>
          <a:prstGeom prst="rect">
            <a:avLst/>
          </a:prstGeom>
        </p:spPr>
        <p:txBody>
          <a:bodyPr vert="horz" lIns="91432" tIns="45716" rIns="91432" bIns="45716"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5374" y="0"/>
            <a:ext cx="2918831" cy="493316"/>
          </a:xfrm>
          <a:prstGeom prst="rect">
            <a:avLst/>
          </a:prstGeom>
        </p:spPr>
        <p:txBody>
          <a:bodyPr vert="horz" lIns="91432" tIns="45716" rIns="91432" bIns="45716" rtlCol="0"/>
          <a:lstStyle>
            <a:lvl1pPr algn="r">
              <a:defRPr sz="1200"/>
            </a:lvl1pPr>
          </a:lstStyle>
          <a:p>
            <a:fld id="{B7805C8A-E0D4-4BC2-A9E9-A6056D926308}" type="datetimeFigureOut">
              <a:rPr kumimoji="1" lang="ja-JP" altLang="en-US" smtClean="0"/>
              <a:t>2018/4/17</a:t>
            </a:fld>
            <a:endParaRPr kumimoji="1" lang="ja-JP" altLang="en-US"/>
          </a:p>
        </p:txBody>
      </p:sp>
      <p:sp>
        <p:nvSpPr>
          <p:cNvPr id="4" name="フッター プレースホルダー 3"/>
          <p:cNvSpPr>
            <a:spLocks noGrp="1"/>
          </p:cNvSpPr>
          <p:nvPr>
            <p:ph type="ftr" sz="quarter" idx="2"/>
          </p:nvPr>
        </p:nvSpPr>
        <p:spPr>
          <a:xfrm>
            <a:off x="1" y="9371285"/>
            <a:ext cx="2918831" cy="493316"/>
          </a:xfrm>
          <a:prstGeom prst="rect">
            <a:avLst/>
          </a:prstGeom>
        </p:spPr>
        <p:txBody>
          <a:bodyPr vert="horz" lIns="91432" tIns="45716" rIns="91432" bIns="45716"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5374" y="9371285"/>
            <a:ext cx="2918831" cy="493316"/>
          </a:xfrm>
          <a:prstGeom prst="rect">
            <a:avLst/>
          </a:prstGeom>
        </p:spPr>
        <p:txBody>
          <a:bodyPr vert="horz" lIns="91432" tIns="45716" rIns="91432" bIns="45716" rtlCol="0" anchor="b"/>
          <a:lstStyle>
            <a:lvl1pPr algn="r">
              <a:defRPr sz="1200"/>
            </a:lvl1pPr>
          </a:lstStyle>
          <a:p>
            <a:fld id="{20B5F06D-6DA8-45EB-9261-FEE64C850503}" type="slidenum">
              <a:rPr kumimoji="1" lang="ja-JP" altLang="en-US" smtClean="0"/>
              <a:t>‹#›</a:t>
            </a:fld>
            <a:endParaRPr kumimoji="1" lang="ja-JP" altLang="en-US"/>
          </a:p>
        </p:txBody>
      </p:sp>
    </p:spTree>
    <p:extLst>
      <p:ext uri="{BB962C8B-B14F-4D97-AF65-F5344CB8AC3E}">
        <p14:creationId xmlns:p14="http://schemas.microsoft.com/office/powerpoint/2010/main" val="34013869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18831" cy="493316"/>
          </a:xfrm>
          <a:prstGeom prst="rect">
            <a:avLst/>
          </a:prstGeom>
        </p:spPr>
        <p:txBody>
          <a:bodyPr vert="horz" lIns="91432" tIns="45716" rIns="91432" bIns="45716"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4" y="0"/>
            <a:ext cx="2918831" cy="493316"/>
          </a:xfrm>
          <a:prstGeom prst="rect">
            <a:avLst/>
          </a:prstGeom>
        </p:spPr>
        <p:txBody>
          <a:bodyPr vert="horz" lIns="91432" tIns="45716" rIns="91432" bIns="45716" rtlCol="0"/>
          <a:lstStyle>
            <a:lvl1pPr algn="r">
              <a:defRPr sz="1200"/>
            </a:lvl1pPr>
          </a:lstStyle>
          <a:p>
            <a:fld id="{0D85EFD0-1DD0-488B-AF44-177DD6D1C265}" type="datetimeFigureOut">
              <a:rPr kumimoji="1" lang="ja-JP" altLang="en-US" smtClean="0"/>
              <a:t>2018/4/17</a:t>
            </a:fld>
            <a:endParaRPr kumimoji="1" lang="ja-JP" altLang="en-US"/>
          </a:p>
        </p:txBody>
      </p:sp>
      <p:sp>
        <p:nvSpPr>
          <p:cNvPr id="4" name="スライド イメージ プレースホルダー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32" tIns="45716" rIns="91432" bIns="45716" rtlCol="0" anchor="ctr"/>
          <a:lstStyle/>
          <a:p>
            <a:endParaRPr lang="ja-JP" altLang="en-US"/>
          </a:p>
        </p:txBody>
      </p:sp>
      <p:sp>
        <p:nvSpPr>
          <p:cNvPr id="5" name="ノート プレースホルダー 4"/>
          <p:cNvSpPr>
            <a:spLocks noGrp="1"/>
          </p:cNvSpPr>
          <p:nvPr>
            <p:ph type="body" sz="quarter" idx="3"/>
          </p:nvPr>
        </p:nvSpPr>
        <p:spPr>
          <a:xfrm>
            <a:off x="673577" y="4686500"/>
            <a:ext cx="5388610" cy="4439841"/>
          </a:xfrm>
          <a:prstGeom prst="rect">
            <a:avLst/>
          </a:prstGeom>
        </p:spPr>
        <p:txBody>
          <a:bodyPr vert="horz" lIns="91432" tIns="45716" rIns="91432" bIns="45716"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9371285"/>
            <a:ext cx="2918831" cy="493316"/>
          </a:xfrm>
          <a:prstGeom prst="rect">
            <a:avLst/>
          </a:prstGeom>
        </p:spPr>
        <p:txBody>
          <a:bodyPr vert="horz" lIns="91432" tIns="45716" rIns="91432" bIns="4571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4" y="9371285"/>
            <a:ext cx="2918831" cy="493316"/>
          </a:xfrm>
          <a:prstGeom prst="rect">
            <a:avLst/>
          </a:prstGeom>
        </p:spPr>
        <p:txBody>
          <a:bodyPr vert="horz" lIns="91432" tIns="45716" rIns="91432" bIns="45716" rtlCol="0" anchor="b"/>
          <a:lstStyle>
            <a:lvl1pPr algn="r">
              <a:defRPr sz="1200"/>
            </a:lvl1pPr>
          </a:lstStyle>
          <a:p>
            <a:fld id="{7E0FEDF4-F510-4F38-8171-A799A70E57D4}" type="slidenum">
              <a:rPr kumimoji="1" lang="ja-JP" altLang="en-US" smtClean="0"/>
              <a:t>‹#›</a:t>
            </a:fld>
            <a:endParaRPr kumimoji="1" lang="ja-JP" altLang="en-US"/>
          </a:p>
        </p:txBody>
      </p:sp>
    </p:spTree>
    <p:extLst>
      <p:ext uri="{BB962C8B-B14F-4D97-AF65-F5344CB8AC3E}">
        <p14:creationId xmlns:p14="http://schemas.microsoft.com/office/powerpoint/2010/main" val="184626552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お顔がひとりひとり違うように、外性器もひとりひとり違います。色、場所、全体の大きさ、クリトリスや小陰唇、大陰唇の大きさ、肉のつきかた、毛の生え方</a:t>
            </a:r>
            <a:r>
              <a:rPr kumimoji="1" lang="en-US" altLang="ja-JP" dirty="0" smtClean="0"/>
              <a:t>… </a:t>
            </a:r>
          </a:p>
          <a:p>
            <a:r>
              <a:rPr kumimoji="1" lang="ja-JP" altLang="en-US" dirty="0" smtClean="0"/>
              <a:t>まずは自分の外性器は普段どういう状態なのかを、自分で定期的に把握しておくことが大切です。</a:t>
            </a:r>
            <a:endParaRPr kumimoji="1" lang="en-US" altLang="ja-JP" dirty="0" smtClean="0"/>
          </a:p>
          <a:p>
            <a:endParaRPr kumimoji="1" lang="ja-JP" altLang="en-US" dirty="0" smtClean="0"/>
          </a:p>
          <a:p>
            <a:r>
              <a:rPr kumimoji="1" lang="ja-JP" altLang="en-US" dirty="0" smtClean="0"/>
              <a:t>外性器の解剖</a:t>
            </a:r>
            <a:endParaRPr kumimoji="1" lang="en-US" altLang="ja-JP" dirty="0" smtClean="0"/>
          </a:p>
          <a:p>
            <a:r>
              <a:rPr kumimoji="1" lang="ja-JP" altLang="en-US" dirty="0" smtClean="0"/>
              <a:t>恥丘　　　：思春期以降に脂肪沈着が著明となり、皮膚に陰毛が生えてきます</a:t>
            </a:r>
            <a:endParaRPr kumimoji="1" lang="en-US" altLang="ja-JP" dirty="0" smtClean="0"/>
          </a:p>
          <a:p>
            <a:r>
              <a:rPr kumimoji="1" lang="ja-JP" altLang="en-US" dirty="0" smtClean="0"/>
              <a:t>大陰唇　：表皮は厚く、色素沈着があり、皮脂腺や汗腺が存在します</a:t>
            </a:r>
            <a:endParaRPr kumimoji="1" lang="en-US" altLang="ja-JP" dirty="0" smtClean="0"/>
          </a:p>
          <a:p>
            <a:r>
              <a:rPr kumimoji="1" lang="ja-JP" altLang="en-US" dirty="0" smtClean="0"/>
              <a:t>小陰唇　：色素沈着があり、皮脂腺に富んでいます。内装は血管、神経が豊富に存在します</a:t>
            </a:r>
            <a:endParaRPr kumimoji="1" lang="en-US" altLang="ja-JP" dirty="0" smtClean="0"/>
          </a:p>
          <a:p>
            <a:r>
              <a:rPr kumimoji="1" lang="ja-JP" altLang="en-US" dirty="0" smtClean="0"/>
              <a:t>陰核亀頭：二つの海綿体があり、真皮には神経終末が密集しており、極めて敏感です</a:t>
            </a:r>
            <a:endParaRPr kumimoji="1" lang="en-US" altLang="ja-JP" dirty="0" smtClean="0"/>
          </a:p>
          <a:p>
            <a:r>
              <a:rPr kumimoji="1" lang="ja-JP" altLang="en-US" dirty="0" smtClean="0"/>
              <a:t>バルトリン腺：左右の前庭珠の後端に位置し、性的興奮時に粘液を分泌します</a:t>
            </a:r>
            <a:endParaRPr kumimoji="1" lang="en-US" altLang="ja-JP" dirty="0" smtClean="0"/>
          </a:p>
          <a:p>
            <a:r>
              <a:rPr kumimoji="1" lang="ja-JP" altLang="en-US" dirty="0" smtClean="0"/>
              <a:t>会陰：後陰唇交連と肛門の間をさします。</a:t>
            </a:r>
            <a:endParaRPr kumimoji="1" lang="ja-JP" altLang="en-US" dirty="0"/>
          </a:p>
        </p:txBody>
      </p:sp>
      <p:sp>
        <p:nvSpPr>
          <p:cNvPr id="4" name="スライド番号プレースホルダー 3"/>
          <p:cNvSpPr>
            <a:spLocks noGrp="1"/>
          </p:cNvSpPr>
          <p:nvPr>
            <p:ph type="sldNum" sz="quarter" idx="10"/>
          </p:nvPr>
        </p:nvSpPr>
        <p:spPr/>
        <p:txBody>
          <a:bodyPr/>
          <a:lstStyle/>
          <a:p>
            <a:fld id="{74797103-E9AD-41D9-96F7-6B0141E60C8E}" type="slidenum">
              <a:rPr kumimoji="1" lang="ja-JP" altLang="en-US" smtClean="0"/>
              <a:t>3</a:t>
            </a:fld>
            <a:endParaRPr kumimoji="1" lang="ja-JP" altLang="en-US"/>
          </a:p>
        </p:txBody>
      </p:sp>
    </p:spTree>
    <p:extLst>
      <p:ext uri="{BB962C8B-B14F-4D97-AF65-F5344CB8AC3E}">
        <p14:creationId xmlns:p14="http://schemas.microsoft.com/office/powerpoint/2010/main" val="18219961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22">
              <a:defRPr/>
            </a:pPr>
            <a:r>
              <a:rPr lang="en-US" altLang="ja-JP" dirty="0"/>
              <a:t>40</a:t>
            </a:r>
            <a:r>
              <a:rPr lang="ja-JP" altLang="en-US" dirty="0"/>
              <a:t>歳代に入るとホルモンバランスの乱れから様々な症状がではじめます。「そろそろ更年期？」と思っていても、実はがんなどの重大な病気のこともあります。また治療することによって快適な生活が取り戻せるのに、がまんして辛い日々を送ってしまうことも</a:t>
            </a:r>
            <a:r>
              <a:rPr lang="en-US" altLang="ja-JP" dirty="0"/>
              <a:t>…  </a:t>
            </a:r>
            <a:r>
              <a:rPr lang="ja-JP" altLang="en-US" dirty="0"/>
              <a:t>ぜひ、気軽に相談できる婦人科のかかりつけ医を持ちましょう！</a:t>
            </a:r>
            <a:endParaRPr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7E0FEDF4-F510-4F38-8171-A799A70E57D4}" type="slidenum">
              <a:rPr kumimoji="1" lang="ja-JP" altLang="en-US" smtClean="0"/>
              <a:t>20</a:t>
            </a:fld>
            <a:endParaRPr kumimoji="1" lang="ja-JP" altLang="en-US"/>
          </a:p>
        </p:txBody>
      </p:sp>
    </p:spTree>
    <p:extLst>
      <p:ext uri="{BB962C8B-B14F-4D97-AF65-F5344CB8AC3E}">
        <p14:creationId xmlns:p14="http://schemas.microsoft.com/office/powerpoint/2010/main" val="3418976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デリケートゾーンはお湯で洗い流すだけではなく、オイルやソープを使うと、マッサージ効果が高まり、局所だけのケアではなく、全体のバランスや体調管理にもつながる大切なところなんだよ。折角使うのであれば、</a:t>
            </a:r>
            <a:r>
              <a:rPr kumimoji="1" lang="ja-JP" altLang="en-US" dirty="0" err="1" smtClean="0"/>
              <a:t>けい</a:t>
            </a:r>
            <a:r>
              <a:rPr kumimoji="1" lang="ja-JP" altLang="en-US" dirty="0" smtClean="0"/>
              <a:t>皮吸収もすごいところだから、オーガニックのいいものを使ってくださいね。</a:t>
            </a:r>
            <a:endParaRPr kumimoji="1" lang="ja-JP" altLang="en-US" dirty="0"/>
          </a:p>
        </p:txBody>
      </p:sp>
      <p:sp>
        <p:nvSpPr>
          <p:cNvPr id="4" name="スライド番号プレースホルダー 3"/>
          <p:cNvSpPr>
            <a:spLocks noGrp="1"/>
          </p:cNvSpPr>
          <p:nvPr>
            <p:ph type="sldNum" sz="quarter" idx="10"/>
          </p:nvPr>
        </p:nvSpPr>
        <p:spPr/>
        <p:txBody>
          <a:bodyPr/>
          <a:lstStyle/>
          <a:p>
            <a:fld id="{74797103-E9AD-41D9-96F7-6B0141E60C8E}" type="slidenum">
              <a:rPr kumimoji="1" lang="ja-JP" altLang="en-US" smtClean="0"/>
              <a:t>21</a:t>
            </a:fld>
            <a:endParaRPr kumimoji="1" lang="ja-JP" altLang="en-US"/>
          </a:p>
        </p:txBody>
      </p:sp>
    </p:spTree>
    <p:extLst>
      <p:ext uri="{BB962C8B-B14F-4D97-AF65-F5344CB8AC3E}">
        <p14:creationId xmlns:p14="http://schemas.microsoft.com/office/powerpoint/2010/main" val="180952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①膣など粘膜に近い部分に使うものなので、酸化していない安全な肌用の天然の植物オイル（アーモンドオイル・グレープシードオイルなど、アレルギーがないことを確認して</a:t>
            </a:r>
            <a:endParaRPr lang="en-US" altLang="ja-JP" dirty="0"/>
          </a:p>
          <a:p>
            <a:r>
              <a:rPr lang="en-US" altLang="ja-JP" dirty="0"/>
              <a:t>    </a:t>
            </a:r>
            <a:r>
              <a:rPr lang="ja-JP" altLang="en-US" dirty="0"/>
              <a:t>選択）を用意。</a:t>
            </a:r>
          </a:p>
          <a:p>
            <a:r>
              <a:rPr lang="ja-JP" altLang="en-US" dirty="0"/>
              <a:t>　手のひらにオイルをのせ、手のひらで温める。オイルはたっぷりと使う。</a:t>
            </a:r>
          </a:p>
          <a:p>
            <a:r>
              <a:rPr lang="ja-JP" altLang="en-US" dirty="0"/>
              <a:t>②陰部にやさしく手をあてて、オイルを伸ばす。</a:t>
            </a:r>
          </a:p>
          <a:p>
            <a:r>
              <a:rPr lang="ja-JP" altLang="en-US" dirty="0"/>
              <a:t>③前側から指の平な部分を使って、鼠経部、恥丘、大陰唇、小陰唇に。</a:t>
            </a:r>
          </a:p>
          <a:p>
            <a:r>
              <a:rPr lang="ja-JP" altLang="en-US" dirty="0"/>
              <a:t>④お尻の方から手をあてて会陰、肛門周辺、尾骨の順に優しくオイルでなでるようにマッサージ。</a:t>
            </a:r>
          </a:p>
          <a:p>
            <a:r>
              <a:rPr lang="ja-JP" altLang="en-US" dirty="0"/>
              <a:t>　 </a:t>
            </a:r>
            <a:r>
              <a:rPr lang="ja-JP" altLang="en-US" b="1" dirty="0"/>
              <a:t>オイルの吸い込みがよければ、必要な量を追加する。リラックスする感覚がでてきたら、充分。</a:t>
            </a:r>
            <a:endParaRPr lang="en-US" altLang="ja-JP" b="1" dirty="0"/>
          </a:p>
          <a:p>
            <a:r>
              <a:rPr lang="ja-JP" altLang="en-US" b="1" dirty="0"/>
              <a:t>（時間の目安は５～</a:t>
            </a:r>
            <a:r>
              <a:rPr lang="en-US" altLang="ja-JP" b="1" dirty="0"/>
              <a:t>10</a:t>
            </a:r>
            <a:r>
              <a:rPr lang="ja-JP" altLang="en-US" b="1" dirty="0"/>
              <a:t>分、個人差がありますので、自分のペースで）</a:t>
            </a:r>
          </a:p>
          <a:p>
            <a:r>
              <a:rPr lang="ja-JP" altLang="en-US" dirty="0"/>
              <a:t>⑤オイルはそのまま吸収させる。</a:t>
            </a:r>
            <a:r>
              <a:rPr lang="ja-JP" altLang="en-US" b="1" dirty="0"/>
              <a:t>下着につくなど気になる方は軽く押さえ拭きするか、洗い流す。</a:t>
            </a:r>
          </a:p>
          <a:p>
            <a:endParaRPr kumimoji="1" lang="ja-JP" altLang="en-US" dirty="0"/>
          </a:p>
        </p:txBody>
      </p:sp>
      <p:sp>
        <p:nvSpPr>
          <p:cNvPr id="4" name="スライド番号プレースホルダー 3"/>
          <p:cNvSpPr>
            <a:spLocks noGrp="1"/>
          </p:cNvSpPr>
          <p:nvPr>
            <p:ph type="sldNum" sz="quarter" idx="10"/>
          </p:nvPr>
        </p:nvSpPr>
        <p:spPr/>
        <p:txBody>
          <a:bodyPr/>
          <a:lstStyle/>
          <a:p>
            <a:fld id="{7E0FEDF4-F510-4F38-8171-A799A70E57D4}" type="slidenum">
              <a:rPr kumimoji="1" lang="ja-JP" altLang="en-US" smtClean="0"/>
              <a:t>22</a:t>
            </a:fld>
            <a:endParaRPr kumimoji="1" lang="ja-JP" altLang="en-US"/>
          </a:p>
        </p:txBody>
      </p:sp>
    </p:spTree>
    <p:extLst>
      <p:ext uri="{BB962C8B-B14F-4D97-AF65-F5344CB8AC3E}">
        <p14:creationId xmlns:p14="http://schemas.microsoft.com/office/powerpoint/2010/main" val="2142534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トリエンナーレ・ディ・ミラノ美術館、ミラノ・イタリア、</a:t>
            </a:r>
            <a:r>
              <a:rPr kumimoji="1" lang="en-US" altLang="ja-JP" dirty="0" smtClean="0"/>
              <a:t>2013</a:t>
            </a:r>
            <a:r>
              <a:rPr kumimoji="1" lang="ja-JP" altLang="en-US" dirty="0" smtClean="0"/>
              <a:t>年の巨大な城壁 　　　</a:t>
            </a:r>
            <a:r>
              <a:rPr kumimoji="1" lang="en-US" altLang="ja-JP" dirty="0" smtClean="0"/>
              <a:t>JAMIE </a:t>
            </a:r>
            <a:r>
              <a:rPr kumimoji="1" lang="en-US" altLang="ja-JP" dirty="0" err="1" smtClean="0"/>
              <a:t>McCARTNEY</a:t>
            </a:r>
            <a:r>
              <a:rPr kumimoji="1" lang="ja-JP" altLang="en-US" dirty="0" smtClean="0"/>
              <a:t>　　</a:t>
            </a:r>
            <a:r>
              <a:rPr kumimoji="1" lang="en-US" altLang="ja-JP" dirty="0" smtClean="0"/>
              <a:t>http://www.greatwallofvagina.co.uk/home</a:t>
            </a:r>
            <a:endParaRPr kumimoji="1" lang="ja-JP" altLang="en-US" dirty="0"/>
          </a:p>
        </p:txBody>
      </p:sp>
      <p:sp>
        <p:nvSpPr>
          <p:cNvPr id="4" name="スライド番号プレースホルダー 3"/>
          <p:cNvSpPr>
            <a:spLocks noGrp="1"/>
          </p:cNvSpPr>
          <p:nvPr>
            <p:ph type="sldNum" sz="quarter" idx="10"/>
          </p:nvPr>
        </p:nvSpPr>
        <p:spPr/>
        <p:txBody>
          <a:bodyPr/>
          <a:lstStyle/>
          <a:p>
            <a:fld id="{74797103-E9AD-41D9-96F7-6B0141E60C8E}" type="slidenum">
              <a:rPr kumimoji="1" lang="ja-JP" altLang="en-US" smtClean="0"/>
              <a:t>4</a:t>
            </a:fld>
            <a:endParaRPr kumimoji="1" lang="ja-JP" altLang="en-US"/>
          </a:p>
        </p:txBody>
      </p:sp>
    </p:spTree>
    <p:extLst>
      <p:ext uri="{BB962C8B-B14F-4D97-AF65-F5344CB8AC3E}">
        <p14:creationId xmlns:p14="http://schemas.microsoft.com/office/powerpoint/2010/main" val="3931515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テキストに沿って、女性ホルモンの変化に対応した体の変化を説明</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74797103-E9AD-41D9-96F7-6B0141E60C8E}" type="slidenum">
              <a:rPr kumimoji="1" lang="ja-JP" altLang="en-US" smtClean="0"/>
              <a:t>6</a:t>
            </a:fld>
            <a:endParaRPr kumimoji="1" lang="ja-JP" altLang="en-US"/>
          </a:p>
        </p:txBody>
      </p:sp>
    </p:spTree>
    <p:extLst>
      <p:ext uri="{BB962C8B-B14F-4D97-AF65-F5344CB8AC3E}">
        <p14:creationId xmlns:p14="http://schemas.microsoft.com/office/powerpoint/2010/main" val="3852714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E0FEDF4-F510-4F38-8171-A799A70E57D4}" type="slidenum">
              <a:rPr kumimoji="1" lang="ja-JP" altLang="en-US" smtClean="0"/>
              <a:t>9</a:t>
            </a:fld>
            <a:endParaRPr kumimoji="1" lang="ja-JP" altLang="en-US"/>
          </a:p>
        </p:txBody>
      </p:sp>
    </p:spTree>
    <p:extLst>
      <p:ext uri="{BB962C8B-B14F-4D97-AF65-F5344CB8AC3E}">
        <p14:creationId xmlns:p14="http://schemas.microsoft.com/office/powerpoint/2010/main" val="2450970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100" dirty="0"/>
              <a:t>　</a:t>
            </a:r>
            <a:r>
              <a:rPr lang="ja-JP" altLang="en-US" sz="1400" dirty="0"/>
              <a:t>女性ホルモンのエストロゲンは、健康ホルモンともいわれています。妊娠や出産の機能に深く関わるほかに、血管や皮膚など生殖とは関係ない臓器や</a:t>
            </a:r>
            <a:endParaRPr lang="en-US" altLang="ja-JP" sz="1400" dirty="0"/>
          </a:p>
          <a:p>
            <a:r>
              <a:rPr lang="ja-JP" altLang="en-US" sz="1400" dirty="0"/>
              <a:t>組織にも作用して、女性の健康を保ってくれているのです。</a:t>
            </a:r>
            <a:endParaRPr lang="en-US" altLang="ja-JP" sz="1400" dirty="0"/>
          </a:p>
          <a:p>
            <a:r>
              <a:rPr lang="ja-JP" altLang="en-US" sz="1400" dirty="0"/>
              <a:t>エストロゲンの分泌量が減少すると、骨粗しょう症にかかりやすくなります。また、子宮筋腫も</a:t>
            </a:r>
            <a:r>
              <a:rPr lang="en-US" altLang="ja-JP" sz="1400" dirty="0"/>
              <a:t>40</a:t>
            </a:r>
            <a:r>
              <a:rPr lang="ja-JP" altLang="en-US" sz="1400" dirty="0"/>
              <a:t>代に多い病気です。エストロゲンの影響によって筋腫が大きくなるので、閉経以降は小さくなることもあります。そのほかに、子宮体がん、卵巣がん、乳がん、脳卒中、虚血性心疾患なども、エストロゲンの分泌量の減少と加齢の影響によって、リスクが上がるといわれています。</a:t>
            </a:r>
            <a:endParaRPr lang="en-US" altLang="ja-JP" sz="1400" dirty="0"/>
          </a:p>
          <a:p>
            <a:endParaRPr lang="en-US" altLang="ja-JP" sz="1400" dirty="0"/>
          </a:p>
          <a:p>
            <a:r>
              <a:rPr lang="ja-JP" altLang="en-US" sz="1400" dirty="0"/>
              <a:t>また、エストロゲンの分泌量が減少するとストレスに弱くなり、感情をコントロールしにくくなるともいわれています気持ちがふさぐことが増えたり、イライラがつのったり、家事ができなくなったり、人に会うのがつらくなったりしたときは、更年期に理解の深い病院や婦人科医と相談しながら、精神症状をやわらげる向精神薬やカウンセリングを利用するものひとつです。</a:t>
            </a:r>
          </a:p>
          <a:p>
            <a:endParaRPr lang="ja-JP" altLang="en-US" sz="1400" dirty="0"/>
          </a:p>
          <a:p>
            <a:endParaRPr kumimoji="1" lang="ja-JP" altLang="en-US" dirty="0" smtClean="0"/>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7E0FEDF4-F510-4F38-8171-A799A70E57D4}" type="slidenum">
              <a:rPr kumimoji="1" lang="ja-JP" altLang="en-US" smtClean="0"/>
              <a:t>12</a:t>
            </a:fld>
            <a:endParaRPr kumimoji="1" lang="ja-JP" altLang="en-US"/>
          </a:p>
        </p:txBody>
      </p:sp>
    </p:spTree>
    <p:extLst>
      <p:ext uri="{BB962C8B-B14F-4D97-AF65-F5344CB8AC3E}">
        <p14:creationId xmlns:p14="http://schemas.microsoft.com/office/powerpoint/2010/main" val="24844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E0FEDF4-F510-4F38-8171-A799A70E57D4}" type="slidenum">
              <a:rPr kumimoji="1" lang="ja-JP" altLang="en-US" smtClean="0"/>
              <a:t>16</a:t>
            </a:fld>
            <a:endParaRPr kumimoji="1" lang="ja-JP" altLang="en-US"/>
          </a:p>
        </p:txBody>
      </p:sp>
    </p:spTree>
    <p:extLst>
      <p:ext uri="{BB962C8B-B14F-4D97-AF65-F5344CB8AC3E}">
        <p14:creationId xmlns:p14="http://schemas.microsoft.com/office/powerpoint/2010/main" val="3250055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女性の生殖年齢の変化</a:t>
            </a:r>
          </a:p>
          <a:p>
            <a:endParaRPr kumimoji="1" lang="ja-JP" altLang="en-US" dirty="0" smtClean="0"/>
          </a:p>
          <a:p>
            <a:r>
              <a:rPr kumimoji="1" lang="ja-JP" altLang="en-US" dirty="0" smtClean="0"/>
              <a:t>７歳：腎気盛、歯更</a:t>
            </a:r>
            <a:r>
              <a:rPr kumimoji="1" lang="ja-JP" altLang="en-US" dirty="0" err="1" smtClean="0"/>
              <a:t>り</a:t>
            </a:r>
            <a:r>
              <a:rPr kumimoji="1" lang="ja-JP" altLang="en-US" dirty="0" smtClean="0"/>
              <a:t>、髪長し</a:t>
            </a:r>
          </a:p>
          <a:p>
            <a:r>
              <a:rPr kumimoji="1" lang="en-US" altLang="ja-JP" dirty="0" smtClean="0"/>
              <a:t>14</a:t>
            </a:r>
            <a:r>
              <a:rPr kumimoji="1" lang="ja-JP" altLang="en-US" dirty="0" smtClean="0"/>
              <a:t>歳：天癸至り、月事下る、故に子あり</a:t>
            </a:r>
          </a:p>
          <a:p>
            <a:r>
              <a:rPr kumimoji="1" lang="en-US" altLang="ja-JP" dirty="0" smtClean="0"/>
              <a:t>21</a:t>
            </a:r>
            <a:r>
              <a:rPr kumimoji="1" lang="ja-JP" altLang="en-US" dirty="0" smtClean="0"/>
              <a:t>歳：眞牙生じ長極まる</a:t>
            </a:r>
          </a:p>
          <a:p>
            <a:r>
              <a:rPr kumimoji="1" lang="en-US" altLang="ja-JP" dirty="0" smtClean="0"/>
              <a:t>28</a:t>
            </a:r>
            <a:r>
              <a:rPr kumimoji="1" lang="ja-JP" altLang="en-US" dirty="0" smtClean="0"/>
              <a:t>歳：髪の長極まり、身体盛壮</a:t>
            </a:r>
          </a:p>
          <a:p>
            <a:r>
              <a:rPr kumimoji="1" lang="en-US" altLang="ja-JP" dirty="0" smtClean="0"/>
              <a:t>35</a:t>
            </a:r>
            <a:r>
              <a:rPr kumimoji="1" lang="ja-JP" altLang="en-US" dirty="0" smtClean="0"/>
              <a:t>歳：面始めて焦れ、髪始めて</a:t>
            </a:r>
            <a:r>
              <a:rPr kumimoji="1" lang="ja-JP" altLang="en-US" dirty="0" err="1" smtClean="0"/>
              <a:t>白し</a:t>
            </a:r>
            <a:endParaRPr kumimoji="1" lang="ja-JP" altLang="en-US" dirty="0" smtClean="0"/>
          </a:p>
          <a:p>
            <a:r>
              <a:rPr kumimoji="1" lang="en-US" altLang="ja-JP" dirty="0" smtClean="0"/>
              <a:t>49</a:t>
            </a:r>
            <a:r>
              <a:rPr kumimoji="1" lang="ja-JP" altLang="en-US" dirty="0" smtClean="0"/>
              <a:t>歳：天癸渇き、形壊えて子無き</a:t>
            </a:r>
          </a:p>
          <a:p>
            <a:r>
              <a:rPr kumimoji="1" lang="en-US" altLang="ja-JP" dirty="0" smtClean="0"/>
              <a:t>【『</a:t>
            </a:r>
            <a:r>
              <a:rPr kumimoji="1" lang="ja-JP" altLang="en-US" dirty="0" smtClean="0"/>
              <a:t>黄帝内経素問</a:t>
            </a:r>
            <a:r>
              <a:rPr kumimoji="1" lang="en-US" altLang="ja-JP" dirty="0" smtClean="0"/>
              <a:t>』</a:t>
            </a:r>
            <a:r>
              <a:rPr kumimoji="1" lang="ja-JP" altLang="en-US" dirty="0" smtClean="0"/>
              <a:t>上古天真論</a:t>
            </a:r>
            <a:r>
              <a:rPr kumimoji="1" lang="en-US" altLang="ja-JP" dirty="0" smtClean="0"/>
              <a:t>】</a:t>
            </a:r>
            <a:r>
              <a:rPr kumimoji="1" lang="ja-JP" altLang="en-US" dirty="0" smtClean="0"/>
              <a:t>　</a:t>
            </a:r>
            <a:r>
              <a:rPr kumimoji="1" lang="en-US" altLang="ja-JP" dirty="0" smtClean="0"/>
              <a:t>※</a:t>
            </a:r>
            <a:r>
              <a:rPr kumimoji="1" lang="ja-JP" altLang="en-US" dirty="0" smtClean="0"/>
              <a:t>「女性の漢方」石野尚吾著より</a:t>
            </a:r>
          </a:p>
          <a:p>
            <a:endParaRPr kumimoji="1" lang="ja-JP" altLang="en-US" dirty="0"/>
          </a:p>
        </p:txBody>
      </p:sp>
      <p:sp>
        <p:nvSpPr>
          <p:cNvPr id="4" name="スライド番号プレースホルダー 3"/>
          <p:cNvSpPr>
            <a:spLocks noGrp="1"/>
          </p:cNvSpPr>
          <p:nvPr>
            <p:ph type="sldNum" sz="quarter" idx="10"/>
          </p:nvPr>
        </p:nvSpPr>
        <p:spPr/>
        <p:txBody>
          <a:bodyPr/>
          <a:lstStyle/>
          <a:p>
            <a:fld id="{7E0FEDF4-F510-4F38-8171-A799A70E57D4}" type="slidenum">
              <a:rPr kumimoji="1" lang="ja-JP" altLang="en-US" smtClean="0"/>
              <a:t>17</a:t>
            </a:fld>
            <a:endParaRPr kumimoji="1" lang="ja-JP" altLang="en-US"/>
          </a:p>
        </p:txBody>
      </p:sp>
    </p:spTree>
    <p:extLst>
      <p:ext uri="{BB962C8B-B14F-4D97-AF65-F5344CB8AC3E}">
        <p14:creationId xmlns:p14="http://schemas.microsoft.com/office/powerpoint/2010/main" val="2061977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http://www.jsog.or.jp/news/pdf/HRTGL_PublicC_20170310.pdf</a:t>
            </a:r>
          </a:p>
          <a:p>
            <a:r>
              <a:rPr kumimoji="1" lang="ja-JP" altLang="en-US" dirty="0" smtClean="0"/>
              <a:t>ホルモン補充療法ガイドライン　</a:t>
            </a:r>
            <a:r>
              <a:rPr kumimoji="1" lang="en-US" altLang="ja-JP" dirty="0" smtClean="0"/>
              <a:t>2017</a:t>
            </a:r>
            <a:r>
              <a:rPr kumimoji="1" lang="ja-JP" altLang="en-US" dirty="0" smtClean="0"/>
              <a:t>年度版　</a:t>
            </a:r>
            <a:endParaRPr kumimoji="1" lang="en-US" altLang="ja-JP" dirty="0" smtClean="0"/>
          </a:p>
          <a:p>
            <a:r>
              <a:rPr kumimoji="1" lang="zh-CN" altLang="en-US" dirty="0" smtClean="0"/>
              <a:t>日本産科婦人科学会ﾊﾟﾌﾞﾘｯｸｺﾒﾝﾄ募集用原稿</a:t>
            </a:r>
            <a:endParaRPr kumimoji="1" lang="en-US" altLang="ja-JP" dirty="0" smtClean="0"/>
          </a:p>
          <a:p>
            <a:endParaRPr kumimoji="1" lang="en-US" altLang="ja-JP" dirty="0" smtClean="0"/>
          </a:p>
          <a:p>
            <a:r>
              <a:rPr kumimoji="1" lang="en-US" altLang="ja-JP" dirty="0" smtClean="0"/>
              <a:t>HRT</a:t>
            </a:r>
            <a:r>
              <a:rPr kumimoji="1" lang="ja-JP" altLang="en-US" dirty="0" smtClean="0"/>
              <a:t>禁忌症例</a:t>
            </a:r>
            <a:endParaRPr kumimoji="1" lang="en-US" altLang="ja-JP" dirty="0" smtClean="0"/>
          </a:p>
          <a:p>
            <a:r>
              <a:rPr kumimoji="1" lang="ja-JP" altLang="en-US" dirty="0" smtClean="0"/>
              <a:t>・重度の活動性肝疾患</a:t>
            </a:r>
          </a:p>
          <a:p>
            <a:r>
              <a:rPr kumimoji="1" lang="ja-JP" altLang="en-US" dirty="0" smtClean="0"/>
              <a:t>・現在の乳癌とその既往</a:t>
            </a:r>
          </a:p>
          <a:p>
            <a:r>
              <a:rPr kumimoji="1" lang="ja-JP" altLang="en-US" dirty="0" smtClean="0"/>
              <a:t>・現在の子宮内膜癌、低悪性度子宮内膜間質肉腫</a:t>
            </a:r>
          </a:p>
          <a:p>
            <a:r>
              <a:rPr kumimoji="1" lang="ja-JP" altLang="en-US" dirty="0" smtClean="0"/>
              <a:t>・原因不明の不正性器出血</a:t>
            </a:r>
          </a:p>
          <a:p>
            <a:r>
              <a:rPr kumimoji="1" lang="ja-JP" altLang="en-US" dirty="0" smtClean="0"/>
              <a:t>・妊娠が疑われる場合</a:t>
            </a:r>
          </a:p>
          <a:p>
            <a:r>
              <a:rPr kumimoji="1" lang="ja-JP" altLang="en-US" dirty="0" smtClean="0"/>
              <a:t>・急性血栓性静脈炎または静脈血栓塞栓症とその既往</a:t>
            </a:r>
          </a:p>
          <a:p>
            <a:r>
              <a:rPr kumimoji="1" lang="ja-JP" altLang="en-US" dirty="0" smtClean="0"/>
              <a:t>・心筋梗塞および冠動脈に動脈硬化性病変の既往</a:t>
            </a:r>
          </a:p>
          <a:p>
            <a:r>
              <a:rPr kumimoji="1" lang="ja-JP" altLang="en-US" dirty="0" smtClean="0"/>
              <a:t>・脳卒中の既往</a:t>
            </a:r>
            <a:endParaRPr kumimoji="1" lang="en-US" altLang="ja-JP" dirty="0" smtClean="0"/>
          </a:p>
          <a:p>
            <a:endParaRPr kumimoji="1" lang="en-US" altLang="ja-JP" dirty="0" smtClean="0"/>
          </a:p>
          <a:p>
            <a:r>
              <a:rPr kumimoji="1" lang="en-US" altLang="ja-JP" dirty="0" smtClean="0"/>
              <a:t>HRT</a:t>
            </a:r>
            <a:r>
              <a:rPr kumimoji="1" lang="ja-JP" altLang="en-US" dirty="0" smtClean="0"/>
              <a:t>慎重投与</a:t>
            </a:r>
            <a:endParaRPr kumimoji="1" lang="en-US" altLang="ja-JP" dirty="0" smtClean="0"/>
          </a:p>
          <a:p>
            <a:r>
              <a:rPr kumimoji="1" lang="ja-JP" altLang="en-US" dirty="0" smtClean="0"/>
              <a:t>・子宮内膜癌の既往 </a:t>
            </a:r>
          </a:p>
          <a:p>
            <a:r>
              <a:rPr kumimoji="1" lang="ja-JP" altLang="en-US" dirty="0" smtClean="0"/>
              <a:t>・卵巣癌の既往 </a:t>
            </a:r>
          </a:p>
          <a:p>
            <a:r>
              <a:rPr kumimoji="1" lang="ja-JP" altLang="en-US" dirty="0" smtClean="0"/>
              <a:t>・肥満 </a:t>
            </a:r>
          </a:p>
          <a:p>
            <a:r>
              <a:rPr kumimoji="1" lang="ja-JP" altLang="en-US" dirty="0" smtClean="0"/>
              <a:t>・６０歳以上または閉経後１０年以上の新規投与 </a:t>
            </a:r>
          </a:p>
          <a:p>
            <a:r>
              <a:rPr kumimoji="1" lang="ja-JP" altLang="en-US" dirty="0" smtClean="0"/>
              <a:t>・血栓症のリスクを有する場合 </a:t>
            </a:r>
          </a:p>
          <a:p>
            <a:r>
              <a:rPr kumimoji="1" lang="ja-JP" altLang="en-US" dirty="0" smtClean="0"/>
              <a:t>・冠攣縮および微小血管狭心症の既往 </a:t>
            </a:r>
          </a:p>
          <a:p>
            <a:r>
              <a:rPr kumimoji="1" lang="ja-JP" altLang="en-US" dirty="0" smtClean="0"/>
              <a:t>・慢性肝疾患 </a:t>
            </a:r>
          </a:p>
          <a:p>
            <a:r>
              <a:rPr kumimoji="1" lang="ja-JP" altLang="en-US" dirty="0" smtClean="0"/>
              <a:t>・胆嚢炎および胆石症の既往 </a:t>
            </a:r>
          </a:p>
          <a:p>
            <a:r>
              <a:rPr kumimoji="1" lang="ja-JP" altLang="en-US" dirty="0" smtClean="0"/>
              <a:t>・重症の高トリグリセリド血症 </a:t>
            </a:r>
          </a:p>
          <a:p>
            <a:r>
              <a:rPr kumimoji="1" lang="ja-JP" altLang="en-US" dirty="0" smtClean="0"/>
              <a:t>・コントロール不良な糖尿病 </a:t>
            </a:r>
          </a:p>
          <a:p>
            <a:r>
              <a:rPr kumimoji="1" lang="ja-JP" altLang="en-US" dirty="0" smtClean="0"/>
              <a:t>・コントロール不良な高血圧 </a:t>
            </a:r>
          </a:p>
          <a:p>
            <a:r>
              <a:rPr kumimoji="1" lang="ja-JP" altLang="en-US" dirty="0" smtClean="0"/>
              <a:t>・子宮筋腫、子宮内膜症、子宮腺筋症の既往 </a:t>
            </a:r>
          </a:p>
          <a:p>
            <a:r>
              <a:rPr kumimoji="1" lang="ja-JP" altLang="en-US" dirty="0" smtClean="0"/>
              <a:t>・片頭痛 </a:t>
            </a:r>
          </a:p>
          <a:p>
            <a:r>
              <a:rPr kumimoji="1" lang="ja-JP" altLang="en-US" dirty="0" smtClean="0"/>
              <a:t>・てんかん </a:t>
            </a:r>
          </a:p>
          <a:p>
            <a:r>
              <a:rPr kumimoji="1" lang="ja-JP" altLang="en-US" dirty="0" smtClean="0"/>
              <a:t>・急性ポルフィリン血症 </a:t>
            </a:r>
          </a:p>
          <a:p>
            <a:r>
              <a:rPr kumimoji="1" lang="ja-JP" altLang="en-US" dirty="0" smtClean="0"/>
              <a:t>・全身性エリテマトーデス（ＳＬＥ） </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7E0FEDF4-F510-4F38-8171-A799A70E57D4}" type="slidenum">
              <a:rPr kumimoji="1" lang="ja-JP" altLang="en-US" smtClean="0"/>
              <a:t>18</a:t>
            </a:fld>
            <a:endParaRPr kumimoji="1" lang="ja-JP" altLang="en-US"/>
          </a:p>
        </p:txBody>
      </p:sp>
    </p:spTree>
    <p:extLst>
      <p:ext uri="{BB962C8B-B14F-4D97-AF65-F5344CB8AC3E}">
        <p14:creationId xmlns:p14="http://schemas.microsoft.com/office/powerpoint/2010/main" val="527742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女性健康支援センター事業　厚生労働省　</a:t>
            </a:r>
            <a:endParaRPr kumimoji="1" lang="en-US" altLang="ja-JP" dirty="0" smtClean="0"/>
          </a:p>
          <a:p>
            <a:r>
              <a:rPr kumimoji="1" lang="en-US" altLang="ja-JP" dirty="0" smtClean="0"/>
              <a:t>http://www.mhlw.go.jp/stf/seisakunitsuite/bunya/kodomo/kodomo_kosodate/boshi-hoken/boshi-hoken14/</a:t>
            </a:r>
            <a:endParaRPr kumimoji="1" lang="ja-JP" altLang="en-US" dirty="0"/>
          </a:p>
        </p:txBody>
      </p:sp>
      <p:sp>
        <p:nvSpPr>
          <p:cNvPr id="4" name="スライド番号プレースホルダー 3"/>
          <p:cNvSpPr>
            <a:spLocks noGrp="1"/>
          </p:cNvSpPr>
          <p:nvPr>
            <p:ph type="sldNum" sz="quarter" idx="10"/>
          </p:nvPr>
        </p:nvSpPr>
        <p:spPr/>
        <p:txBody>
          <a:bodyPr/>
          <a:lstStyle/>
          <a:p>
            <a:fld id="{7E0FEDF4-F510-4F38-8171-A799A70E57D4}" type="slidenum">
              <a:rPr kumimoji="1" lang="ja-JP" altLang="en-US" smtClean="0"/>
              <a:t>19</a:t>
            </a:fld>
            <a:endParaRPr kumimoji="1" lang="ja-JP" altLang="en-US"/>
          </a:p>
        </p:txBody>
      </p:sp>
    </p:spTree>
    <p:extLst>
      <p:ext uri="{BB962C8B-B14F-4D97-AF65-F5344CB8AC3E}">
        <p14:creationId xmlns:p14="http://schemas.microsoft.com/office/powerpoint/2010/main" val="32952441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dirty="0"/>
          </a:p>
        </p:txBody>
      </p:sp>
      <p:sp>
        <p:nvSpPr>
          <p:cNvPr id="3" name="サブタイトル 2"/>
          <p:cNvSpPr>
            <a:spLocks noGrp="1"/>
          </p:cNvSpPr>
          <p:nvPr>
            <p:ph type="subTitle" idx="1"/>
          </p:nvPr>
        </p:nvSpPr>
        <p:spPr>
          <a:xfrm>
            <a:off x="683568" y="3933056"/>
            <a:ext cx="7776864" cy="98296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ja-JP" altLang="en-US" dirty="0"/>
          </a:p>
        </p:txBody>
      </p:sp>
      <p:sp>
        <p:nvSpPr>
          <p:cNvPr id="4" name="日付プレースホルダー 3"/>
          <p:cNvSpPr>
            <a:spLocks noGrp="1"/>
          </p:cNvSpPr>
          <p:nvPr>
            <p:ph type="dt" sz="half" idx="10"/>
          </p:nvPr>
        </p:nvSpPr>
        <p:spPr/>
        <p:txBody>
          <a:bodyPr/>
          <a:lstStyle>
            <a:lvl1pPr>
              <a:defRPr/>
            </a:lvl1pPr>
          </a:lstStyle>
          <a:p>
            <a:fld id="{D63A6E89-C56B-48A8-A0DB-4BEDDD68017C}" type="datetimeFigureOut">
              <a:rPr kumimoji="1" lang="ja-JP" altLang="en-US" smtClean="0"/>
              <a:t>2018/4/17</a:t>
            </a:fld>
            <a:endParaRPr kumimoji="1" lang="ja-JP" altLang="en-US"/>
          </a:p>
        </p:txBody>
      </p:sp>
      <p:sp>
        <p:nvSpPr>
          <p:cNvPr id="5" name="フッター プレースホルダー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ー 5"/>
          <p:cNvSpPr>
            <a:spLocks noGrp="1"/>
          </p:cNvSpPr>
          <p:nvPr>
            <p:ph type="sldNum" sz="quarter" idx="12"/>
          </p:nvPr>
        </p:nvSpPr>
        <p:spPr/>
        <p:txBody>
          <a:bodyPr/>
          <a:lstStyle>
            <a:lvl1pPr>
              <a:defRPr/>
            </a:lvl1pPr>
          </a:lstStyle>
          <a:p>
            <a:fld id="{63E45096-49B8-454C-B057-4264F8203700}" type="slidenum">
              <a:rPr kumimoji="1" lang="ja-JP" altLang="en-US" smtClean="0"/>
              <a:t>‹#›</a:t>
            </a:fld>
            <a:endParaRPr kumimoji="1" lang="ja-JP" altLang="en-US"/>
          </a:p>
        </p:txBody>
      </p:sp>
    </p:spTree>
    <p:extLst>
      <p:ext uri="{BB962C8B-B14F-4D97-AF65-F5344CB8AC3E}">
        <p14:creationId xmlns:p14="http://schemas.microsoft.com/office/powerpoint/2010/main" val="1175278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fld id="{D63A6E89-C56B-48A8-A0DB-4BEDDD68017C}" type="datetimeFigureOut">
              <a:rPr kumimoji="1" lang="ja-JP" altLang="en-US" smtClean="0"/>
              <a:t>2018/4/17</a:t>
            </a:fld>
            <a:endParaRPr kumimoji="1" lang="ja-JP" altLang="en-US"/>
          </a:p>
        </p:txBody>
      </p:sp>
      <p:sp>
        <p:nvSpPr>
          <p:cNvPr id="5" name="フッター プレースホルダー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ー 5"/>
          <p:cNvSpPr>
            <a:spLocks noGrp="1"/>
          </p:cNvSpPr>
          <p:nvPr>
            <p:ph type="sldNum" sz="quarter" idx="12"/>
          </p:nvPr>
        </p:nvSpPr>
        <p:spPr/>
        <p:txBody>
          <a:bodyPr/>
          <a:lstStyle>
            <a:lvl1pPr>
              <a:defRPr/>
            </a:lvl1pPr>
          </a:lstStyle>
          <a:p>
            <a:fld id="{63E45096-49B8-454C-B057-4264F8203700}" type="slidenum">
              <a:rPr kumimoji="1" lang="ja-JP" altLang="en-US" smtClean="0"/>
              <a:t>‹#›</a:t>
            </a:fld>
            <a:endParaRPr kumimoji="1" lang="ja-JP" altLang="en-US"/>
          </a:p>
        </p:txBody>
      </p:sp>
    </p:spTree>
    <p:extLst>
      <p:ext uri="{BB962C8B-B14F-4D97-AF65-F5344CB8AC3E}">
        <p14:creationId xmlns:p14="http://schemas.microsoft.com/office/powerpoint/2010/main" val="2996587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fld id="{D63A6E89-C56B-48A8-A0DB-4BEDDD68017C}" type="datetimeFigureOut">
              <a:rPr kumimoji="1" lang="ja-JP" altLang="en-US" smtClean="0"/>
              <a:t>2018/4/17</a:t>
            </a:fld>
            <a:endParaRPr kumimoji="1" lang="ja-JP" altLang="en-US"/>
          </a:p>
        </p:txBody>
      </p:sp>
      <p:sp>
        <p:nvSpPr>
          <p:cNvPr id="5" name="フッター プレースホルダー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ー 5"/>
          <p:cNvSpPr>
            <a:spLocks noGrp="1"/>
          </p:cNvSpPr>
          <p:nvPr>
            <p:ph type="sldNum" sz="quarter" idx="12"/>
          </p:nvPr>
        </p:nvSpPr>
        <p:spPr/>
        <p:txBody>
          <a:bodyPr/>
          <a:lstStyle>
            <a:lvl1pPr>
              <a:defRPr/>
            </a:lvl1pPr>
          </a:lstStyle>
          <a:p>
            <a:fld id="{63E45096-49B8-454C-B057-4264F8203700}" type="slidenum">
              <a:rPr kumimoji="1" lang="ja-JP" altLang="en-US" smtClean="0"/>
              <a:t>‹#›</a:t>
            </a:fld>
            <a:endParaRPr kumimoji="1" lang="ja-JP" altLang="en-US"/>
          </a:p>
        </p:txBody>
      </p:sp>
    </p:spTree>
    <p:extLst>
      <p:ext uri="{BB962C8B-B14F-4D97-AF65-F5344CB8AC3E}">
        <p14:creationId xmlns:p14="http://schemas.microsoft.com/office/powerpoint/2010/main" val="884598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dirty="0"/>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fld id="{D63A6E89-C56B-48A8-A0DB-4BEDDD68017C}" type="datetimeFigureOut">
              <a:rPr kumimoji="1" lang="ja-JP" altLang="en-US" smtClean="0"/>
              <a:t>2018/4/17</a:t>
            </a:fld>
            <a:endParaRPr kumimoji="1" lang="ja-JP" altLang="en-US"/>
          </a:p>
        </p:txBody>
      </p:sp>
      <p:sp>
        <p:nvSpPr>
          <p:cNvPr id="5" name="フッター プレースホルダー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ー 5"/>
          <p:cNvSpPr>
            <a:spLocks noGrp="1"/>
          </p:cNvSpPr>
          <p:nvPr>
            <p:ph type="sldNum" sz="quarter" idx="12"/>
          </p:nvPr>
        </p:nvSpPr>
        <p:spPr/>
        <p:txBody>
          <a:bodyPr/>
          <a:lstStyle>
            <a:lvl1pPr>
              <a:defRPr/>
            </a:lvl1pPr>
          </a:lstStyle>
          <a:p>
            <a:fld id="{63E45096-49B8-454C-B057-4264F8203700}" type="slidenum">
              <a:rPr kumimoji="1" lang="ja-JP" altLang="en-US" smtClean="0"/>
              <a:t>‹#›</a:t>
            </a:fld>
            <a:endParaRPr kumimoji="1" lang="ja-JP" altLang="en-US"/>
          </a:p>
        </p:txBody>
      </p:sp>
    </p:spTree>
    <p:extLst>
      <p:ext uri="{BB962C8B-B14F-4D97-AF65-F5344CB8AC3E}">
        <p14:creationId xmlns:p14="http://schemas.microsoft.com/office/powerpoint/2010/main" val="3848046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fld id="{D63A6E89-C56B-48A8-A0DB-4BEDDD68017C}" type="datetimeFigureOut">
              <a:rPr kumimoji="1" lang="ja-JP" altLang="en-US" smtClean="0"/>
              <a:t>2018/4/17</a:t>
            </a:fld>
            <a:endParaRPr kumimoji="1" lang="ja-JP" altLang="en-US"/>
          </a:p>
        </p:txBody>
      </p:sp>
      <p:sp>
        <p:nvSpPr>
          <p:cNvPr id="5" name="フッター プレースホルダー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ー 5"/>
          <p:cNvSpPr>
            <a:spLocks noGrp="1"/>
          </p:cNvSpPr>
          <p:nvPr>
            <p:ph type="sldNum" sz="quarter" idx="12"/>
          </p:nvPr>
        </p:nvSpPr>
        <p:spPr/>
        <p:txBody>
          <a:bodyPr/>
          <a:lstStyle>
            <a:lvl1pPr>
              <a:defRPr/>
            </a:lvl1pPr>
          </a:lstStyle>
          <a:p>
            <a:fld id="{63E45096-49B8-454C-B057-4264F8203700}" type="slidenum">
              <a:rPr kumimoji="1" lang="ja-JP" altLang="en-US" smtClean="0"/>
              <a:t>‹#›</a:t>
            </a:fld>
            <a:endParaRPr kumimoji="1" lang="ja-JP" altLang="en-US"/>
          </a:p>
        </p:txBody>
      </p:sp>
    </p:spTree>
    <p:extLst>
      <p:ext uri="{BB962C8B-B14F-4D97-AF65-F5344CB8AC3E}">
        <p14:creationId xmlns:p14="http://schemas.microsoft.com/office/powerpoint/2010/main" val="4127799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3"/>
          <p:cNvSpPr>
            <a:spLocks noGrp="1"/>
          </p:cNvSpPr>
          <p:nvPr>
            <p:ph type="dt" sz="half" idx="10"/>
          </p:nvPr>
        </p:nvSpPr>
        <p:spPr/>
        <p:txBody>
          <a:bodyPr/>
          <a:lstStyle>
            <a:lvl1pPr>
              <a:defRPr/>
            </a:lvl1pPr>
          </a:lstStyle>
          <a:p>
            <a:fld id="{D63A6E89-C56B-48A8-A0DB-4BEDDD68017C}" type="datetimeFigureOut">
              <a:rPr kumimoji="1" lang="ja-JP" altLang="en-US" smtClean="0"/>
              <a:t>2018/4/17</a:t>
            </a:fld>
            <a:endParaRPr kumimoji="1" lang="ja-JP" altLang="en-US"/>
          </a:p>
        </p:txBody>
      </p:sp>
      <p:sp>
        <p:nvSpPr>
          <p:cNvPr id="6" name="フッター プレースホルダー 4"/>
          <p:cNvSpPr>
            <a:spLocks noGrp="1"/>
          </p:cNvSpPr>
          <p:nvPr>
            <p:ph type="ftr" sz="quarter" idx="11"/>
          </p:nvPr>
        </p:nvSpPr>
        <p:spPr/>
        <p:txBody>
          <a:bodyPr/>
          <a:lstStyle>
            <a:lvl1pPr>
              <a:defRPr/>
            </a:lvl1pPr>
          </a:lstStyle>
          <a:p>
            <a:endParaRPr kumimoji="1" lang="ja-JP" altLang="en-US"/>
          </a:p>
        </p:txBody>
      </p:sp>
      <p:sp>
        <p:nvSpPr>
          <p:cNvPr id="7" name="スライド番号プレースホルダー 5"/>
          <p:cNvSpPr>
            <a:spLocks noGrp="1"/>
          </p:cNvSpPr>
          <p:nvPr>
            <p:ph type="sldNum" sz="quarter" idx="12"/>
          </p:nvPr>
        </p:nvSpPr>
        <p:spPr/>
        <p:txBody>
          <a:bodyPr/>
          <a:lstStyle>
            <a:lvl1pPr>
              <a:defRPr/>
            </a:lvl1pPr>
          </a:lstStyle>
          <a:p>
            <a:fld id="{63E45096-49B8-454C-B057-4264F8203700}" type="slidenum">
              <a:rPr kumimoji="1" lang="ja-JP" altLang="en-US" smtClean="0"/>
              <a:t>‹#›</a:t>
            </a:fld>
            <a:endParaRPr kumimoji="1" lang="ja-JP" altLang="en-US"/>
          </a:p>
        </p:txBody>
      </p:sp>
    </p:spTree>
    <p:extLst>
      <p:ext uri="{BB962C8B-B14F-4D97-AF65-F5344CB8AC3E}">
        <p14:creationId xmlns:p14="http://schemas.microsoft.com/office/powerpoint/2010/main" val="892177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3"/>
          <p:cNvSpPr>
            <a:spLocks noGrp="1"/>
          </p:cNvSpPr>
          <p:nvPr>
            <p:ph type="dt" sz="half" idx="10"/>
          </p:nvPr>
        </p:nvSpPr>
        <p:spPr/>
        <p:txBody>
          <a:bodyPr/>
          <a:lstStyle>
            <a:lvl1pPr>
              <a:defRPr/>
            </a:lvl1pPr>
          </a:lstStyle>
          <a:p>
            <a:fld id="{D63A6E89-C56B-48A8-A0DB-4BEDDD68017C}" type="datetimeFigureOut">
              <a:rPr kumimoji="1" lang="ja-JP" altLang="en-US" smtClean="0"/>
              <a:t>2018/4/17</a:t>
            </a:fld>
            <a:endParaRPr kumimoji="1" lang="ja-JP" altLang="en-US"/>
          </a:p>
        </p:txBody>
      </p:sp>
      <p:sp>
        <p:nvSpPr>
          <p:cNvPr id="8" name="フッター プレースホルダー 4"/>
          <p:cNvSpPr>
            <a:spLocks noGrp="1"/>
          </p:cNvSpPr>
          <p:nvPr>
            <p:ph type="ftr" sz="quarter" idx="11"/>
          </p:nvPr>
        </p:nvSpPr>
        <p:spPr/>
        <p:txBody>
          <a:bodyPr/>
          <a:lstStyle>
            <a:lvl1pPr>
              <a:defRPr/>
            </a:lvl1pPr>
          </a:lstStyle>
          <a:p>
            <a:endParaRPr kumimoji="1" lang="ja-JP" altLang="en-US"/>
          </a:p>
        </p:txBody>
      </p:sp>
      <p:sp>
        <p:nvSpPr>
          <p:cNvPr id="9" name="スライド番号プレースホルダー 5"/>
          <p:cNvSpPr>
            <a:spLocks noGrp="1"/>
          </p:cNvSpPr>
          <p:nvPr>
            <p:ph type="sldNum" sz="quarter" idx="12"/>
          </p:nvPr>
        </p:nvSpPr>
        <p:spPr/>
        <p:txBody>
          <a:bodyPr/>
          <a:lstStyle>
            <a:lvl1pPr>
              <a:defRPr/>
            </a:lvl1pPr>
          </a:lstStyle>
          <a:p>
            <a:fld id="{63E45096-49B8-454C-B057-4264F8203700}" type="slidenum">
              <a:rPr kumimoji="1" lang="ja-JP" altLang="en-US" smtClean="0"/>
              <a:t>‹#›</a:t>
            </a:fld>
            <a:endParaRPr kumimoji="1" lang="ja-JP" altLang="en-US"/>
          </a:p>
        </p:txBody>
      </p:sp>
    </p:spTree>
    <p:extLst>
      <p:ext uri="{BB962C8B-B14F-4D97-AF65-F5344CB8AC3E}">
        <p14:creationId xmlns:p14="http://schemas.microsoft.com/office/powerpoint/2010/main" val="3630478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3"/>
          <p:cNvSpPr>
            <a:spLocks noGrp="1"/>
          </p:cNvSpPr>
          <p:nvPr>
            <p:ph type="dt" sz="half" idx="10"/>
          </p:nvPr>
        </p:nvSpPr>
        <p:spPr/>
        <p:txBody>
          <a:bodyPr/>
          <a:lstStyle>
            <a:lvl1pPr>
              <a:defRPr/>
            </a:lvl1pPr>
          </a:lstStyle>
          <a:p>
            <a:fld id="{D63A6E89-C56B-48A8-A0DB-4BEDDD68017C}" type="datetimeFigureOut">
              <a:rPr kumimoji="1" lang="ja-JP" altLang="en-US" smtClean="0"/>
              <a:t>2018/4/17</a:t>
            </a:fld>
            <a:endParaRPr kumimoji="1" lang="ja-JP" altLang="en-US"/>
          </a:p>
        </p:txBody>
      </p:sp>
      <p:sp>
        <p:nvSpPr>
          <p:cNvPr id="4" name="フッター プレースホルダー 4"/>
          <p:cNvSpPr>
            <a:spLocks noGrp="1"/>
          </p:cNvSpPr>
          <p:nvPr>
            <p:ph type="ftr" sz="quarter" idx="11"/>
          </p:nvPr>
        </p:nvSpPr>
        <p:spPr/>
        <p:txBody>
          <a:bodyPr/>
          <a:lstStyle>
            <a:lvl1pPr>
              <a:defRPr/>
            </a:lvl1pPr>
          </a:lstStyle>
          <a:p>
            <a:endParaRPr kumimoji="1" lang="ja-JP" altLang="en-US"/>
          </a:p>
        </p:txBody>
      </p:sp>
      <p:sp>
        <p:nvSpPr>
          <p:cNvPr id="5" name="スライド番号プレースホルダー 5"/>
          <p:cNvSpPr>
            <a:spLocks noGrp="1"/>
          </p:cNvSpPr>
          <p:nvPr>
            <p:ph type="sldNum" sz="quarter" idx="12"/>
          </p:nvPr>
        </p:nvSpPr>
        <p:spPr/>
        <p:txBody>
          <a:bodyPr/>
          <a:lstStyle>
            <a:lvl1pPr>
              <a:defRPr/>
            </a:lvl1pPr>
          </a:lstStyle>
          <a:p>
            <a:fld id="{63E45096-49B8-454C-B057-4264F8203700}" type="slidenum">
              <a:rPr kumimoji="1" lang="ja-JP" altLang="en-US" smtClean="0"/>
              <a:t>‹#›</a:t>
            </a:fld>
            <a:endParaRPr kumimoji="1" lang="ja-JP" altLang="en-US"/>
          </a:p>
        </p:txBody>
      </p:sp>
    </p:spTree>
    <p:extLst>
      <p:ext uri="{BB962C8B-B14F-4D97-AF65-F5344CB8AC3E}">
        <p14:creationId xmlns:p14="http://schemas.microsoft.com/office/powerpoint/2010/main" val="1662447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fld id="{D63A6E89-C56B-48A8-A0DB-4BEDDD68017C}" type="datetimeFigureOut">
              <a:rPr kumimoji="1" lang="ja-JP" altLang="en-US" smtClean="0"/>
              <a:t>2018/4/17</a:t>
            </a:fld>
            <a:endParaRPr kumimoji="1" lang="ja-JP" altLang="en-US"/>
          </a:p>
        </p:txBody>
      </p:sp>
      <p:sp>
        <p:nvSpPr>
          <p:cNvPr id="3" name="フッター プレースホルダー 4"/>
          <p:cNvSpPr>
            <a:spLocks noGrp="1"/>
          </p:cNvSpPr>
          <p:nvPr>
            <p:ph type="ftr" sz="quarter" idx="11"/>
          </p:nvPr>
        </p:nvSpPr>
        <p:spPr/>
        <p:txBody>
          <a:bodyPr/>
          <a:lstStyle>
            <a:lvl1pPr>
              <a:defRPr/>
            </a:lvl1pPr>
          </a:lstStyle>
          <a:p>
            <a:endParaRPr kumimoji="1" lang="ja-JP" altLang="en-US"/>
          </a:p>
        </p:txBody>
      </p:sp>
      <p:sp>
        <p:nvSpPr>
          <p:cNvPr id="4" name="スライド番号プレースホルダー 5"/>
          <p:cNvSpPr>
            <a:spLocks noGrp="1"/>
          </p:cNvSpPr>
          <p:nvPr>
            <p:ph type="sldNum" sz="quarter" idx="12"/>
          </p:nvPr>
        </p:nvSpPr>
        <p:spPr/>
        <p:txBody>
          <a:bodyPr/>
          <a:lstStyle>
            <a:lvl1pPr>
              <a:defRPr/>
            </a:lvl1pPr>
          </a:lstStyle>
          <a:p>
            <a:fld id="{63E45096-49B8-454C-B057-4264F8203700}" type="slidenum">
              <a:rPr kumimoji="1" lang="ja-JP" altLang="en-US" smtClean="0"/>
              <a:t>‹#›</a:t>
            </a:fld>
            <a:endParaRPr kumimoji="1" lang="ja-JP" altLang="en-US"/>
          </a:p>
        </p:txBody>
      </p:sp>
    </p:spTree>
    <p:extLst>
      <p:ext uri="{BB962C8B-B14F-4D97-AF65-F5344CB8AC3E}">
        <p14:creationId xmlns:p14="http://schemas.microsoft.com/office/powerpoint/2010/main" val="496844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fld id="{D63A6E89-C56B-48A8-A0DB-4BEDDD68017C}" type="datetimeFigureOut">
              <a:rPr kumimoji="1" lang="ja-JP" altLang="en-US" smtClean="0"/>
              <a:t>2018/4/17</a:t>
            </a:fld>
            <a:endParaRPr kumimoji="1" lang="ja-JP" altLang="en-US"/>
          </a:p>
        </p:txBody>
      </p:sp>
      <p:sp>
        <p:nvSpPr>
          <p:cNvPr id="6" name="フッター プレースホルダー 4"/>
          <p:cNvSpPr>
            <a:spLocks noGrp="1"/>
          </p:cNvSpPr>
          <p:nvPr>
            <p:ph type="ftr" sz="quarter" idx="11"/>
          </p:nvPr>
        </p:nvSpPr>
        <p:spPr/>
        <p:txBody>
          <a:bodyPr/>
          <a:lstStyle>
            <a:lvl1pPr>
              <a:defRPr/>
            </a:lvl1pPr>
          </a:lstStyle>
          <a:p>
            <a:endParaRPr kumimoji="1" lang="ja-JP" altLang="en-US"/>
          </a:p>
        </p:txBody>
      </p:sp>
      <p:sp>
        <p:nvSpPr>
          <p:cNvPr id="7" name="スライド番号プレースホルダー 5"/>
          <p:cNvSpPr>
            <a:spLocks noGrp="1"/>
          </p:cNvSpPr>
          <p:nvPr>
            <p:ph type="sldNum" sz="quarter" idx="12"/>
          </p:nvPr>
        </p:nvSpPr>
        <p:spPr/>
        <p:txBody>
          <a:bodyPr/>
          <a:lstStyle>
            <a:lvl1pPr>
              <a:defRPr/>
            </a:lvl1pPr>
          </a:lstStyle>
          <a:p>
            <a:fld id="{63E45096-49B8-454C-B057-4264F8203700}" type="slidenum">
              <a:rPr kumimoji="1" lang="ja-JP" altLang="en-US" smtClean="0"/>
              <a:t>‹#›</a:t>
            </a:fld>
            <a:endParaRPr kumimoji="1" lang="ja-JP" altLang="en-US"/>
          </a:p>
        </p:txBody>
      </p:sp>
    </p:spTree>
    <p:extLst>
      <p:ext uri="{BB962C8B-B14F-4D97-AF65-F5344CB8AC3E}">
        <p14:creationId xmlns:p14="http://schemas.microsoft.com/office/powerpoint/2010/main" val="445461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smtClean="0"/>
              <a:t>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fld id="{D63A6E89-C56B-48A8-A0DB-4BEDDD68017C}" type="datetimeFigureOut">
              <a:rPr kumimoji="1" lang="ja-JP" altLang="en-US" smtClean="0"/>
              <a:t>2018/4/17</a:t>
            </a:fld>
            <a:endParaRPr kumimoji="1" lang="ja-JP" altLang="en-US"/>
          </a:p>
        </p:txBody>
      </p:sp>
      <p:sp>
        <p:nvSpPr>
          <p:cNvPr id="6" name="フッター プレースホルダー 4"/>
          <p:cNvSpPr>
            <a:spLocks noGrp="1"/>
          </p:cNvSpPr>
          <p:nvPr>
            <p:ph type="ftr" sz="quarter" idx="11"/>
          </p:nvPr>
        </p:nvSpPr>
        <p:spPr/>
        <p:txBody>
          <a:bodyPr/>
          <a:lstStyle>
            <a:lvl1pPr>
              <a:defRPr/>
            </a:lvl1pPr>
          </a:lstStyle>
          <a:p>
            <a:endParaRPr kumimoji="1" lang="ja-JP" altLang="en-US"/>
          </a:p>
        </p:txBody>
      </p:sp>
      <p:sp>
        <p:nvSpPr>
          <p:cNvPr id="7" name="スライド番号プレースホルダー 5"/>
          <p:cNvSpPr>
            <a:spLocks noGrp="1"/>
          </p:cNvSpPr>
          <p:nvPr>
            <p:ph type="sldNum" sz="quarter" idx="12"/>
          </p:nvPr>
        </p:nvSpPr>
        <p:spPr/>
        <p:txBody>
          <a:bodyPr/>
          <a:lstStyle>
            <a:lvl1pPr>
              <a:defRPr/>
            </a:lvl1pPr>
          </a:lstStyle>
          <a:p>
            <a:fld id="{63E45096-49B8-454C-B057-4264F8203700}" type="slidenum">
              <a:rPr kumimoji="1" lang="ja-JP" altLang="en-US" smtClean="0"/>
              <a:t>‹#›</a:t>
            </a:fld>
            <a:endParaRPr kumimoji="1" lang="ja-JP" altLang="en-US"/>
          </a:p>
        </p:txBody>
      </p:sp>
    </p:spTree>
    <p:extLst>
      <p:ext uri="{BB962C8B-B14F-4D97-AF65-F5344CB8AC3E}">
        <p14:creationId xmlns:p14="http://schemas.microsoft.com/office/powerpoint/2010/main" val="1100820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468313" y="188913"/>
            <a:ext cx="8229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p>
        </p:txBody>
      </p:sp>
      <p:sp>
        <p:nvSpPr>
          <p:cNvPr id="1027" name="テキスト プレースホルダー 2"/>
          <p:cNvSpPr>
            <a:spLocks noGrp="1"/>
          </p:cNvSpPr>
          <p:nvPr>
            <p:ph type="body" idx="1"/>
          </p:nvPr>
        </p:nvSpPr>
        <p:spPr bwMode="auto">
          <a:xfrm>
            <a:off x="468313" y="148431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fld id="{D63A6E89-C56B-48A8-A0DB-4BEDDD68017C}" type="datetimeFigureOut">
              <a:rPr kumimoji="1" lang="ja-JP" altLang="en-US" smtClean="0"/>
              <a:t>2018/4/17</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fld id="{63E45096-49B8-454C-B057-4264F8203700}"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rtl="0" eaLnBrk="1" fontAlgn="base" hangingPunct="1">
        <a:spcBef>
          <a:spcPct val="0"/>
        </a:spcBef>
        <a:spcAft>
          <a:spcPct val="0"/>
        </a:spcAft>
        <a:defRPr kumimoji="1" sz="4400" kern="1200">
          <a:solidFill>
            <a:schemeClr val="tx1"/>
          </a:solidFill>
          <a:latin typeface="+mj-lt"/>
          <a:ea typeface="+mj-ea"/>
          <a:cs typeface="+mj-cs"/>
        </a:defRPr>
      </a:lvl1pPr>
      <a:lvl2pPr algn="ctr" rtl="0" eaLnBrk="1" fontAlgn="base" hangingPunct="1">
        <a:spcBef>
          <a:spcPct val="0"/>
        </a:spcBef>
        <a:spcAft>
          <a:spcPct val="0"/>
        </a:spcAft>
        <a:defRPr kumimoji="1" sz="4400">
          <a:solidFill>
            <a:schemeClr val="tx1"/>
          </a:solidFill>
          <a:latin typeface="Calibri" pitchFamily="34" charset="0"/>
          <a:ea typeface="ＭＳ Ｐゴシック" charset="-128"/>
        </a:defRPr>
      </a:lvl2pPr>
      <a:lvl3pPr algn="ctr" rtl="0" eaLnBrk="1" fontAlgn="base" hangingPunct="1">
        <a:spcBef>
          <a:spcPct val="0"/>
        </a:spcBef>
        <a:spcAft>
          <a:spcPct val="0"/>
        </a:spcAft>
        <a:defRPr kumimoji="1" sz="4400">
          <a:solidFill>
            <a:schemeClr val="tx1"/>
          </a:solidFill>
          <a:latin typeface="Calibri" pitchFamily="34" charset="0"/>
          <a:ea typeface="ＭＳ Ｐゴシック" charset="-128"/>
        </a:defRPr>
      </a:lvl3pPr>
      <a:lvl4pPr algn="ctr" rtl="0" eaLnBrk="1" fontAlgn="base" hangingPunct="1">
        <a:spcBef>
          <a:spcPct val="0"/>
        </a:spcBef>
        <a:spcAft>
          <a:spcPct val="0"/>
        </a:spcAft>
        <a:defRPr kumimoji="1" sz="4400">
          <a:solidFill>
            <a:schemeClr val="tx1"/>
          </a:solidFill>
          <a:latin typeface="Calibri" pitchFamily="34" charset="0"/>
          <a:ea typeface="ＭＳ Ｐゴシック" charset="-128"/>
        </a:defRPr>
      </a:lvl4pPr>
      <a:lvl5pPr algn="ctr" rtl="0" eaLnBrk="1" fontAlgn="base" hangingPunct="1">
        <a:spcBef>
          <a:spcPct val="0"/>
        </a:spcBef>
        <a:spcAft>
          <a:spcPct val="0"/>
        </a:spcAft>
        <a:defRPr kumimoji="1" sz="4400">
          <a:solidFill>
            <a:schemeClr val="tx1"/>
          </a:solidFill>
          <a:latin typeface="Calibri" pitchFamily="34" charset="0"/>
          <a:ea typeface="ＭＳ Ｐゴシック" charset="-128"/>
        </a:defRPr>
      </a:lvl5pPr>
      <a:lvl6pPr marL="457200" algn="ctr" rtl="0" eaLnBrk="1" fontAlgn="base" hangingPunct="1">
        <a:spcBef>
          <a:spcPct val="0"/>
        </a:spcBef>
        <a:spcAft>
          <a:spcPct val="0"/>
        </a:spcAft>
        <a:defRPr kumimoji="1" sz="4400">
          <a:solidFill>
            <a:schemeClr val="tx1"/>
          </a:solidFill>
          <a:latin typeface="Calibri" pitchFamily="34" charset="0"/>
          <a:ea typeface="ＭＳ Ｐゴシック" charset="-128"/>
        </a:defRPr>
      </a:lvl6pPr>
      <a:lvl7pPr marL="914400" algn="ctr" rtl="0" eaLnBrk="1" fontAlgn="base" hangingPunct="1">
        <a:spcBef>
          <a:spcPct val="0"/>
        </a:spcBef>
        <a:spcAft>
          <a:spcPct val="0"/>
        </a:spcAft>
        <a:defRPr kumimoji="1" sz="4400">
          <a:solidFill>
            <a:schemeClr val="tx1"/>
          </a:solidFill>
          <a:latin typeface="Calibri" pitchFamily="34" charset="0"/>
          <a:ea typeface="ＭＳ Ｐゴシック" charset="-128"/>
        </a:defRPr>
      </a:lvl7pPr>
      <a:lvl8pPr marL="1371600" algn="ctr" rtl="0" eaLnBrk="1" fontAlgn="base" hangingPunct="1">
        <a:spcBef>
          <a:spcPct val="0"/>
        </a:spcBef>
        <a:spcAft>
          <a:spcPct val="0"/>
        </a:spcAft>
        <a:defRPr kumimoji="1" sz="4400">
          <a:solidFill>
            <a:schemeClr val="tx1"/>
          </a:solidFill>
          <a:latin typeface="Calibri" pitchFamily="34" charset="0"/>
          <a:ea typeface="ＭＳ Ｐゴシック" charset="-128"/>
        </a:defRPr>
      </a:lvl8pPr>
      <a:lvl9pPr marL="1828800" algn="ctr" rtl="0" eaLnBrk="1" fontAlgn="base" hangingPunct="1">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1" fontAlgn="base" hangingPunct="1">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sz="3200" dirty="0" smtClean="0"/>
              <a:t>メノポーズなお年頃（</a:t>
            </a:r>
            <a:r>
              <a:rPr lang="ja-JP" altLang="en-US" sz="2800" dirty="0" smtClean="0"/>
              <a:t>更年期</a:t>
            </a:r>
            <a:r>
              <a:rPr lang="ja-JP" altLang="en-US" sz="3200" dirty="0" smtClean="0"/>
              <a:t>）の</a:t>
            </a:r>
            <a:r>
              <a:rPr lang="en-US" altLang="ja-JP" dirty="0" smtClean="0"/>
              <a:t/>
            </a:r>
            <a:br>
              <a:rPr lang="en-US" altLang="ja-JP" dirty="0" smtClean="0"/>
            </a:br>
            <a:r>
              <a:rPr lang="ja-JP" altLang="en-US" dirty="0" smtClean="0"/>
              <a:t>デリケートゾーンケア</a:t>
            </a:r>
            <a:endParaRPr kumimoji="1" lang="ja-JP" altLang="en-US" dirty="0"/>
          </a:p>
        </p:txBody>
      </p:sp>
      <p:sp>
        <p:nvSpPr>
          <p:cNvPr id="3" name="サブタイトル 2"/>
          <p:cNvSpPr>
            <a:spLocks noGrp="1"/>
          </p:cNvSpPr>
          <p:nvPr>
            <p:ph type="subTitle" idx="1"/>
          </p:nvPr>
        </p:nvSpPr>
        <p:spPr>
          <a:xfrm>
            <a:off x="2267744" y="4869160"/>
            <a:ext cx="6624736" cy="982960"/>
          </a:xfrm>
        </p:spPr>
        <p:txBody>
          <a:bodyPr/>
          <a:lstStyle/>
          <a:p>
            <a:r>
              <a:rPr lang="ja-JP" altLang="en-US" sz="2000" dirty="0"/>
              <a:t>デリケートゾーンケア・プロフェッショナルアンバサダー</a:t>
            </a:r>
            <a:endParaRPr kumimoji="1" lang="ja-JP" altLang="en-US" sz="2000" dirty="0"/>
          </a:p>
        </p:txBody>
      </p:sp>
    </p:spTree>
    <p:extLst>
      <p:ext uri="{BB962C8B-B14F-4D97-AF65-F5344CB8AC3E}">
        <p14:creationId xmlns:p14="http://schemas.microsoft.com/office/powerpoint/2010/main" val="22141563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836712"/>
            <a:ext cx="8229600" cy="863600"/>
          </a:xfrm>
        </p:spPr>
        <p:txBody>
          <a:bodyPr/>
          <a:lstStyle/>
          <a:p>
            <a:r>
              <a:rPr lang="ja-JP" altLang="en-US" dirty="0" smtClean="0"/>
              <a:t>閉経のタイプ</a:t>
            </a:r>
            <a:endParaRPr kumimoji="1" lang="ja-JP" altLang="en-US" dirty="0"/>
          </a:p>
        </p:txBody>
      </p:sp>
      <p:sp>
        <p:nvSpPr>
          <p:cNvPr id="3" name="コンテンツ プレースホルダー 2"/>
          <p:cNvSpPr>
            <a:spLocks noGrp="1"/>
          </p:cNvSpPr>
          <p:nvPr>
            <p:ph idx="1"/>
          </p:nvPr>
        </p:nvSpPr>
        <p:spPr>
          <a:xfrm>
            <a:off x="468312" y="1988369"/>
            <a:ext cx="8675688" cy="4680991"/>
          </a:xfrm>
        </p:spPr>
        <p:txBody>
          <a:bodyPr/>
          <a:lstStyle/>
          <a:p>
            <a:pPr marL="0" indent="0">
              <a:buNone/>
            </a:pPr>
            <a:r>
              <a:rPr lang="ja-JP" altLang="en-US" dirty="0" smtClean="0"/>
              <a:t>　１</a:t>
            </a:r>
            <a:r>
              <a:rPr lang="ja-JP" altLang="en-US" dirty="0"/>
              <a:t>、</a:t>
            </a:r>
            <a:r>
              <a:rPr kumimoji="1" lang="ja-JP" altLang="en-US" dirty="0" smtClean="0"/>
              <a:t>ある日突然、さようならタイプ</a:t>
            </a:r>
            <a:endParaRPr kumimoji="1" lang="en-US" altLang="ja-JP" dirty="0" smtClean="0"/>
          </a:p>
          <a:p>
            <a:pPr marL="0" indent="0">
              <a:buNone/>
            </a:pPr>
            <a:r>
              <a:rPr lang="ja-JP" altLang="en-US" dirty="0" smtClean="0"/>
              <a:t>　２</a:t>
            </a:r>
            <a:r>
              <a:rPr lang="ja-JP" altLang="en-US" dirty="0"/>
              <a:t>、</a:t>
            </a:r>
            <a:r>
              <a:rPr lang="ja-JP" altLang="en-US" dirty="0" smtClean="0"/>
              <a:t>だんだん無くなる、フェードアウトタイプ</a:t>
            </a:r>
            <a:endParaRPr lang="en-US" altLang="ja-JP" dirty="0" smtClean="0"/>
          </a:p>
          <a:p>
            <a:pPr marL="0" indent="0">
              <a:buNone/>
            </a:pPr>
            <a:r>
              <a:rPr lang="ja-JP" altLang="en-US" dirty="0" smtClean="0"/>
              <a:t>　３</a:t>
            </a:r>
            <a:r>
              <a:rPr lang="ja-JP" altLang="en-US" dirty="0"/>
              <a:t>、</a:t>
            </a:r>
            <a:r>
              <a:rPr kumimoji="1" lang="ja-JP" altLang="en-US" dirty="0" smtClean="0"/>
              <a:t>周期がバラバラ、気まぐれタイプ</a:t>
            </a:r>
            <a:endParaRPr kumimoji="1" lang="en-US" altLang="ja-JP" dirty="0" smtClean="0"/>
          </a:p>
          <a:p>
            <a:pPr marL="0" indent="0">
              <a:buNone/>
            </a:pPr>
            <a:endParaRPr kumimoji="1" lang="en-US" altLang="ja-JP" sz="800" dirty="0" smtClean="0"/>
          </a:p>
          <a:p>
            <a:pPr marL="0" indent="0">
              <a:buNone/>
            </a:pPr>
            <a:endParaRPr kumimoji="1" lang="en-US" altLang="ja-JP" sz="1100" dirty="0" smtClean="0"/>
          </a:p>
          <a:p>
            <a:pPr marL="0" indent="0">
              <a:buNone/>
            </a:pPr>
            <a:r>
              <a:rPr lang="ja-JP" altLang="en-US" dirty="0" smtClean="0"/>
              <a:t>　４</a:t>
            </a:r>
            <a:r>
              <a:rPr lang="ja-JP" altLang="en-US" dirty="0"/>
              <a:t>、</a:t>
            </a:r>
            <a:r>
              <a:rPr lang="ja-JP" altLang="en-US" dirty="0" smtClean="0"/>
              <a:t>今日でお別れ、本当はいつなのタイプ</a:t>
            </a:r>
            <a:endParaRPr lang="en-US" altLang="ja-JP" dirty="0" smtClean="0"/>
          </a:p>
          <a:p>
            <a:pPr marL="0" indent="0">
              <a:buNone/>
            </a:pPr>
            <a:r>
              <a:rPr lang="ja-JP" altLang="en-US" dirty="0"/>
              <a:t>　　</a:t>
            </a:r>
            <a:r>
              <a:rPr lang="ja-JP" altLang="en-US" sz="2000" dirty="0" smtClean="0"/>
              <a:t>「</a:t>
            </a:r>
            <a:r>
              <a:rPr lang="en-US" altLang="ja-JP" sz="2000" dirty="0"/>
              <a:t>FSH</a:t>
            </a:r>
            <a:r>
              <a:rPr lang="ja-JP" altLang="en-US" sz="2000" dirty="0"/>
              <a:t>（卵胞刺激ホルモン）値</a:t>
            </a:r>
            <a:r>
              <a:rPr lang="en-US" altLang="ja-JP" sz="2000" dirty="0"/>
              <a:t>40mIU/mL </a:t>
            </a:r>
            <a:r>
              <a:rPr lang="ja-JP" altLang="en-US" sz="2000" dirty="0"/>
              <a:t>以上かつ</a:t>
            </a:r>
            <a:r>
              <a:rPr lang="en-US" altLang="ja-JP" sz="2000" dirty="0"/>
              <a:t>E2 </a:t>
            </a:r>
            <a:r>
              <a:rPr lang="ja-JP" altLang="en-US" sz="2000" dirty="0"/>
              <a:t>値</a:t>
            </a:r>
            <a:r>
              <a:rPr lang="en-US" altLang="ja-JP" sz="2000" dirty="0"/>
              <a:t>20pg/mL</a:t>
            </a:r>
            <a:r>
              <a:rPr lang="ja-JP" altLang="en-US" sz="2000" dirty="0"/>
              <a:t>以下」</a:t>
            </a:r>
            <a:r>
              <a:rPr lang="ja-JP" altLang="en-US" sz="2000" dirty="0" smtClean="0"/>
              <a:t>を</a:t>
            </a:r>
            <a:endParaRPr lang="en-US" altLang="ja-JP" sz="2000" dirty="0" smtClean="0"/>
          </a:p>
          <a:p>
            <a:pPr marL="0" indent="0">
              <a:buNone/>
            </a:pPr>
            <a:r>
              <a:rPr lang="ja-JP" altLang="en-US" sz="2000" dirty="0"/>
              <a:t>　</a:t>
            </a:r>
            <a:r>
              <a:rPr lang="ja-JP" altLang="en-US" sz="2000" dirty="0" smtClean="0"/>
              <a:t>　　　もって</a:t>
            </a:r>
            <a:r>
              <a:rPr lang="ja-JP" altLang="en-US" sz="2000" dirty="0"/>
              <a:t>閉経後と診断</a:t>
            </a:r>
            <a:endParaRPr lang="en-US" altLang="ja-JP" sz="2000" dirty="0" smtClean="0"/>
          </a:p>
          <a:p>
            <a:pPr marL="0" indent="0">
              <a:buNone/>
            </a:pPr>
            <a:endParaRPr kumimoji="1" lang="ja-JP" altLang="en-US" dirty="0"/>
          </a:p>
        </p:txBody>
      </p:sp>
    </p:spTree>
    <p:extLst>
      <p:ext uri="{BB962C8B-B14F-4D97-AF65-F5344CB8AC3E}">
        <p14:creationId xmlns:p14="http://schemas.microsoft.com/office/powerpoint/2010/main" val="36786288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548680"/>
            <a:ext cx="8229600" cy="863600"/>
          </a:xfrm>
        </p:spPr>
        <p:txBody>
          <a:bodyPr/>
          <a:lstStyle/>
          <a:p>
            <a:r>
              <a:rPr lang="ja-JP" altLang="en-US" sz="4000" dirty="0"/>
              <a:t>代表的な更年期の</a:t>
            </a:r>
            <a:r>
              <a:rPr lang="ja-JP" altLang="en-US" sz="4000" dirty="0" smtClean="0"/>
              <a:t>症状</a:t>
            </a:r>
            <a:endParaRPr kumimoji="1" lang="ja-JP" altLang="en-US" sz="4000" dirty="0"/>
          </a:p>
        </p:txBody>
      </p:sp>
      <p:sp>
        <p:nvSpPr>
          <p:cNvPr id="3" name="コンテンツ プレースホルダー 2"/>
          <p:cNvSpPr>
            <a:spLocks noGrp="1"/>
          </p:cNvSpPr>
          <p:nvPr>
            <p:ph idx="1"/>
          </p:nvPr>
        </p:nvSpPr>
        <p:spPr>
          <a:xfrm>
            <a:off x="1115616" y="1412776"/>
            <a:ext cx="7294265" cy="5445224"/>
          </a:xfrm>
        </p:spPr>
        <p:txBody>
          <a:bodyPr/>
          <a:lstStyle/>
          <a:p>
            <a:pPr marL="0" indent="0">
              <a:buNone/>
            </a:pPr>
            <a:r>
              <a:rPr lang="ja-JP" altLang="en-US" dirty="0" smtClean="0"/>
              <a:t>・</a:t>
            </a:r>
            <a:r>
              <a:rPr lang="ja-JP" altLang="en-US" dirty="0"/>
              <a:t>ホットフラッシュ（急に暑くなって汗をかく</a:t>
            </a:r>
            <a:r>
              <a:rPr lang="ja-JP" altLang="en-US" dirty="0" smtClean="0"/>
              <a:t>）</a:t>
            </a:r>
            <a:endParaRPr lang="en-US" altLang="ja-JP" dirty="0" smtClean="0"/>
          </a:p>
          <a:p>
            <a:pPr marL="0" indent="0">
              <a:buNone/>
            </a:pPr>
            <a:r>
              <a:rPr lang="ja-JP" altLang="en-US" dirty="0" smtClean="0"/>
              <a:t>・肩こり、腰痛</a:t>
            </a:r>
            <a:endParaRPr lang="en-US" altLang="ja-JP" dirty="0" smtClean="0"/>
          </a:p>
          <a:p>
            <a:pPr marL="0" indent="0">
              <a:buNone/>
            </a:pPr>
            <a:r>
              <a:rPr lang="ja-JP" altLang="en-US" dirty="0" smtClean="0"/>
              <a:t>・頭痛、のぼせ</a:t>
            </a:r>
            <a:endParaRPr lang="en-US" altLang="ja-JP" dirty="0" smtClean="0"/>
          </a:p>
          <a:p>
            <a:pPr marL="0" indent="0">
              <a:buNone/>
            </a:pPr>
            <a:r>
              <a:rPr lang="ja-JP" altLang="en-US" dirty="0" smtClean="0"/>
              <a:t>・イライラ</a:t>
            </a:r>
            <a:r>
              <a:rPr lang="ja-JP" altLang="en-US" dirty="0"/>
              <a:t>、</a:t>
            </a:r>
            <a:r>
              <a:rPr lang="ja-JP" altLang="en-US" dirty="0" smtClean="0"/>
              <a:t>ゆううつ</a:t>
            </a:r>
            <a:r>
              <a:rPr lang="ja-JP" altLang="en-US" dirty="0"/>
              <a:t>な気分に</a:t>
            </a:r>
            <a:r>
              <a:rPr lang="ja-JP" altLang="en-US" dirty="0" smtClean="0"/>
              <a:t>なる</a:t>
            </a:r>
            <a:endParaRPr lang="ja-JP" altLang="en-US" dirty="0"/>
          </a:p>
          <a:p>
            <a:pPr marL="0" indent="0">
              <a:buNone/>
            </a:pPr>
            <a:r>
              <a:rPr lang="ja-JP" altLang="en-US" dirty="0" smtClean="0"/>
              <a:t>・手足の冷えや節々</a:t>
            </a:r>
            <a:r>
              <a:rPr lang="ja-JP" altLang="en-US" dirty="0"/>
              <a:t>が</a:t>
            </a:r>
            <a:r>
              <a:rPr lang="ja-JP" altLang="en-US" dirty="0" smtClean="0"/>
              <a:t>痛む</a:t>
            </a:r>
            <a:endParaRPr lang="en-US" altLang="ja-JP" dirty="0" smtClean="0"/>
          </a:p>
          <a:p>
            <a:pPr marL="0" indent="0">
              <a:buNone/>
            </a:pPr>
            <a:r>
              <a:rPr lang="ja-JP" altLang="en-US" dirty="0" smtClean="0"/>
              <a:t>・皮膚掻痒感</a:t>
            </a:r>
            <a:endParaRPr lang="ja-JP" altLang="en-US" dirty="0"/>
          </a:p>
          <a:p>
            <a:pPr marL="0" indent="0">
              <a:buNone/>
            </a:pPr>
            <a:r>
              <a:rPr lang="ja-JP" altLang="en-US" dirty="0"/>
              <a:t>・眠りが</a:t>
            </a:r>
            <a:r>
              <a:rPr lang="ja-JP" altLang="en-US" dirty="0" smtClean="0"/>
              <a:t>浅く</a:t>
            </a:r>
            <a:r>
              <a:rPr lang="ja-JP" altLang="en-US" dirty="0"/>
              <a:t>、</a:t>
            </a:r>
            <a:r>
              <a:rPr lang="ja-JP" altLang="en-US" dirty="0" smtClean="0"/>
              <a:t>寝付けない</a:t>
            </a:r>
            <a:endParaRPr lang="ja-JP" altLang="en-US" dirty="0"/>
          </a:p>
          <a:p>
            <a:pPr marL="0" indent="0">
              <a:buNone/>
            </a:pPr>
            <a:r>
              <a:rPr lang="ja-JP" altLang="en-US" dirty="0" smtClean="0"/>
              <a:t>・膣が乾燥し、性交痛</a:t>
            </a:r>
            <a:r>
              <a:rPr lang="ja-JP" altLang="en-US" dirty="0"/>
              <a:t>を</a:t>
            </a:r>
            <a:r>
              <a:rPr lang="ja-JP" altLang="en-US" dirty="0" smtClean="0"/>
              <a:t>感じる</a:t>
            </a:r>
            <a:endParaRPr lang="en-US" altLang="ja-JP" dirty="0" smtClean="0"/>
          </a:p>
          <a:p>
            <a:pPr marL="0" indent="0">
              <a:buNone/>
            </a:pPr>
            <a:r>
              <a:rPr lang="ja-JP" altLang="en-US" sz="1800" dirty="0"/>
              <a:t>更年期</a:t>
            </a:r>
            <a:r>
              <a:rPr lang="ja-JP" altLang="en-US" sz="1800" dirty="0" smtClean="0"/>
              <a:t>の症状かどうか、病気との見極めが重要。特に甲状腺機能障害は症状が重なる。</a:t>
            </a:r>
            <a:endParaRPr lang="en-US" altLang="ja-JP" sz="1800" dirty="0" smtClean="0"/>
          </a:p>
          <a:p>
            <a:pPr marL="0" indent="0">
              <a:buNone/>
            </a:pPr>
            <a:endParaRPr kumimoji="1" lang="ja-JP" altLang="en-US" dirty="0"/>
          </a:p>
        </p:txBody>
      </p:sp>
    </p:spTree>
    <p:extLst>
      <p:ext uri="{BB962C8B-B14F-4D97-AF65-F5344CB8AC3E}">
        <p14:creationId xmlns:p14="http://schemas.microsoft.com/office/powerpoint/2010/main" val="30781787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6232" y="764704"/>
            <a:ext cx="7860184" cy="5680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1"/>
          <p:cNvSpPr>
            <a:spLocks noGrp="1"/>
          </p:cNvSpPr>
          <p:nvPr>
            <p:ph type="title"/>
          </p:nvPr>
        </p:nvSpPr>
        <p:spPr>
          <a:xfrm>
            <a:off x="468313" y="188640"/>
            <a:ext cx="8229600" cy="863600"/>
          </a:xfrm>
        </p:spPr>
        <p:txBody>
          <a:bodyPr/>
          <a:lstStyle/>
          <a:p>
            <a:r>
              <a:rPr lang="ja-JP" altLang="en-US" sz="4000" dirty="0"/>
              <a:t>更</a:t>
            </a:r>
            <a:r>
              <a:rPr lang="ja-JP" altLang="en-US" sz="4000" dirty="0" smtClean="0"/>
              <a:t>年期前後から注意したい病気</a:t>
            </a:r>
            <a:endParaRPr kumimoji="1" lang="ja-JP" altLang="en-US" sz="4000" dirty="0"/>
          </a:p>
        </p:txBody>
      </p:sp>
      <p:sp>
        <p:nvSpPr>
          <p:cNvPr id="5" name="テキスト ボックス 4"/>
          <p:cNvSpPr txBox="1"/>
          <p:nvPr/>
        </p:nvSpPr>
        <p:spPr>
          <a:xfrm>
            <a:off x="1907704" y="6495147"/>
            <a:ext cx="6840760" cy="246221"/>
          </a:xfrm>
          <a:prstGeom prst="rect">
            <a:avLst/>
          </a:prstGeom>
          <a:noFill/>
        </p:spPr>
        <p:txBody>
          <a:bodyPr wrap="square" rtlCol="0">
            <a:spAutoFit/>
          </a:bodyPr>
          <a:lstStyle/>
          <a:p>
            <a:pPr algn="r"/>
            <a:r>
              <a:rPr lang="ja-JP" altLang="en-US" sz="1000" dirty="0"/>
              <a:t>（参考：ハッピーライフのために女性が知っておきたい</a:t>
            </a:r>
            <a:r>
              <a:rPr lang="en-US" altLang="ja-JP" sz="1000" dirty="0"/>
              <a:t>30</a:t>
            </a:r>
            <a:r>
              <a:rPr lang="ja-JP" altLang="en-US" sz="1000" dirty="0"/>
              <a:t>のこと　吉村䅈典編著　毎日新聞出版）</a:t>
            </a:r>
            <a:endParaRPr kumimoji="1" lang="ja-JP" altLang="en-US" sz="1000" dirty="0"/>
          </a:p>
        </p:txBody>
      </p:sp>
    </p:spTree>
    <p:extLst>
      <p:ext uri="{BB962C8B-B14F-4D97-AF65-F5344CB8AC3E}">
        <p14:creationId xmlns:p14="http://schemas.microsoft.com/office/powerpoint/2010/main" val="20541825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3626216" y="4762895"/>
            <a:ext cx="1377832" cy="4224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31640" y="279296"/>
            <a:ext cx="7344816" cy="651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3554722" y="4723693"/>
            <a:ext cx="1656184" cy="461665"/>
          </a:xfrm>
          <a:prstGeom prst="rect">
            <a:avLst/>
          </a:prstGeom>
          <a:noFill/>
        </p:spPr>
        <p:txBody>
          <a:bodyPr wrap="square" rtlCol="0">
            <a:spAutoFit/>
          </a:bodyPr>
          <a:lstStyle/>
          <a:p>
            <a:r>
              <a:rPr lang="ja-JP" altLang="en-US" sz="2400" b="1" u="sng" dirty="0"/>
              <a:t>骨盤底筋</a:t>
            </a:r>
            <a:endParaRPr kumimoji="1" lang="ja-JP" altLang="en-US" sz="2400" b="1" u="sng" dirty="0"/>
          </a:p>
        </p:txBody>
      </p:sp>
      <p:sp>
        <p:nvSpPr>
          <p:cNvPr id="5" name="右矢印 4"/>
          <p:cNvSpPr/>
          <p:nvPr/>
        </p:nvSpPr>
        <p:spPr>
          <a:xfrm rot="17749789">
            <a:off x="4234113" y="4287210"/>
            <a:ext cx="752112" cy="191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592224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548680"/>
            <a:ext cx="8229600" cy="863600"/>
          </a:xfrm>
        </p:spPr>
        <p:txBody>
          <a:bodyPr/>
          <a:lstStyle/>
          <a:p>
            <a:r>
              <a:rPr kumimoji="1" lang="ja-JP" altLang="en-US" dirty="0" smtClean="0"/>
              <a:t>骨盤臓器脱</a:t>
            </a:r>
            <a:endParaRPr kumimoji="1" lang="ja-JP" altLang="en-US" dirty="0"/>
          </a:p>
        </p:txBody>
      </p:sp>
      <p:sp>
        <p:nvSpPr>
          <p:cNvPr id="3" name="コンテンツ プレースホルダー 2"/>
          <p:cNvSpPr>
            <a:spLocks noGrp="1"/>
          </p:cNvSpPr>
          <p:nvPr>
            <p:ph idx="1"/>
          </p:nvPr>
        </p:nvSpPr>
        <p:spPr/>
        <p:txBody>
          <a:bodyPr/>
          <a:lstStyle/>
          <a:p>
            <a:pPr marL="0" indent="0">
              <a:buNone/>
            </a:pPr>
            <a:r>
              <a:rPr lang="ja-JP" altLang="en-US" sz="2400" dirty="0"/>
              <a:t>骨盤</a:t>
            </a:r>
            <a:r>
              <a:rPr lang="ja-JP" altLang="en-US" sz="2400" dirty="0" smtClean="0"/>
              <a:t>の中にある子宮、膀胱、直腸などの臓器が膣の</a:t>
            </a:r>
            <a:r>
              <a:rPr lang="ja-JP" altLang="en-US" sz="2400" dirty="0"/>
              <a:t>中</a:t>
            </a:r>
            <a:r>
              <a:rPr lang="ja-JP" altLang="en-US" sz="2400" dirty="0" smtClean="0"/>
              <a:t>に落ち込み、膣壁と一緒に胎外に脱出してしまう病気。症状によって子宮脱、膀胱瘤、直腸瘤などと呼ばれる。</a:t>
            </a:r>
            <a:endParaRPr lang="en-US" altLang="ja-JP" sz="2400" dirty="0" smtClean="0"/>
          </a:p>
          <a:p>
            <a:pPr marL="0" indent="0">
              <a:buNone/>
            </a:pPr>
            <a:endParaRPr kumimoji="1" lang="en-US" altLang="ja-JP" sz="2400" dirty="0"/>
          </a:p>
          <a:p>
            <a:pPr marL="0" indent="0">
              <a:buNone/>
            </a:pPr>
            <a:r>
              <a:rPr lang="ja-JP" altLang="en-US" sz="2400" dirty="0" smtClean="0"/>
              <a:t>原因は老化により骨盤底筋が弛緩したり、出産時のダメージなどが考えられる。</a:t>
            </a:r>
            <a:endParaRPr lang="en-US" altLang="ja-JP" sz="2400" dirty="0" smtClean="0"/>
          </a:p>
          <a:p>
            <a:pPr marL="0" indent="0">
              <a:buNone/>
            </a:pPr>
            <a:endParaRPr kumimoji="1" lang="en-US" altLang="ja-JP" sz="2400" dirty="0"/>
          </a:p>
          <a:p>
            <a:pPr marL="0" indent="0">
              <a:buNone/>
            </a:pPr>
            <a:r>
              <a:rPr kumimoji="1" lang="ja-JP" altLang="en-US" sz="2400" dirty="0" smtClean="0"/>
              <a:t>    症状</a:t>
            </a:r>
            <a:endParaRPr kumimoji="1" lang="en-US" altLang="ja-JP" sz="2400" dirty="0" smtClean="0"/>
          </a:p>
          <a:p>
            <a:pPr marL="0" indent="0">
              <a:buNone/>
            </a:pPr>
            <a:r>
              <a:rPr lang="ja-JP" altLang="en-US" sz="2400" dirty="0" smtClean="0"/>
              <a:t>　　    　・</a:t>
            </a:r>
            <a:r>
              <a:rPr kumimoji="1" lang="ja-JP" altLang="en-US" sz="2400" dirty="0" smtClean="0"/>
              <a:t>股間に何か挟まっている感じ</a:t>
            </a:r>
            <a:endParaRPr kumimoji="1" lang="en-US" altLang="ja-JP" sz="2400" dirty="0" smtClean="0"/>
          </a:p>
          <a:p>
            <a:pPr marL="0" indent="0">
              <a:buNone/>
            </a:pPr>
            <a:r>
              <a:rPr lang="ja-JP" altLang="en-US" sz="2400" dirty="0" smtClean="0"/>
              <a:t>　　    　・頻尿、排尿困難</a:t>
            </a:r>
            <a:endParaRPr lang="en-US" altLang="ja-JP" sz="2400" dirty="0" smtClean="0"/>
          </a:p>
          <a:p>
            <a:pPr marL="0" indent="0">
              <a:buNone/>
            </a:pPr>
            <a:r>
              <a:rPr kumimoji="1" lang="ja-JP" altLang="en-US" sz="2400" dirty="0" smtClean="0"/>
              <a:t>　    　　・排便困難、残便感　　</a:t>
            </a:r>
            <a:endParaRPr kumimoji="1" lang="ja-JP" altLang="en-US" sz="2400" dirty="0"/>
          </a:p>
        </p:txBody>
      </p:sp>
    </p:spTree>
    <p:extLst>
      <p:ext uri="{BB962C8B-B14F-4D97-AF65-F5344CB8AC3E}">
        <p14:creationId xmlns:p14="http://schemas.microsoft.com/office/powerpoint/2010/main" val="26572962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8313" y="188913"/>
            <a:ext cx="8229600" cy="1151855"/>
          </a:xfrm>
        </p:spPr>
        <p:txBody>
          <a:bodyPr/>
          <a:lstStyle/>
          <a:p>
            <a:r>
              <a:rPr lang="ja-JP" altLang="en-US" sz="4000" dirty="0" smtClean="0"/>
              <a:t>　　簡易</a:t>
            </a:r>
            <a:r>
              <a:rPr lang="ja-JP" altLang="en-US" sz="4000" dirty="0"/>
              <a:t>更年期指数（</a:t>
            </a:r>
            <a:r>
              <a:rPr lang="en-US" altLang="ja-JP" sz="4000" dirty="0"/>
              <a:t>SMI</a:t>
            </a:r>
            <a:r>
              <a:rPr lang="ja-JP" altLang="en-US" sz="4000" dirty="0" smtClean="0"/>
              <a:t>）</a:t>
            </a:r>
            <a:endParaRPr kumimoji="1" lang="ja-JP" altLang="en-US" sz="14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1268760"/>
            <a:ext cx="8229600"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5292080" y="6408613"/>
            <a:ext cx="4104456" cy="307777"/>
          </a:xfrm>
          <a:prstGeom prst="rect">
            <a:avLst/>
          </a:prstGeom>
          <a:noFill/>
        </p:spPr>
        <p:txBody>
          <a:bodyPr wrap="square" rtlCol="0">
            <a:spAutoFit/>
          </a:bodyPr>
          <a:lstStyle/>
          <a:p>
            <a:r>
              <a:rPr lang="ja-JP" altLang="en-US" sz="1400" dirty="0" smtClean="0"/>
              <a:t>　　小山</a:t>
            </a:r>
            <a:r>
              <a:rPr lang="ja-JP" altLang="en-US" sz="1400" dirty="0"/>
              <a:t>嵩夫先生による簡易更年期指数より</a:t>
            </a:r>
            <a:endParaRPr kumimoji="1" lang="ja-JP" altLang="en-US" sz="1400" dirty="0"/>
          </a:p>
        </p:txBody>
      </p:sp>
    </p:spTree>
    <p:extLst>
      <p:ext uri="{BB962C8B-B14F-4D97-AF65-F5344CB8AC3E}">
        <p14:creationId xmlns:p14="http://schemas.microsoft.com/office/powerpoint/2010/main" val="5548789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8313" y="621184"/>
            <a:ext cx="8229600" cy="863600"/>
          </a:xfrm>
        </p:spPr>
        <p:txBody>
          <a:bodyPr/>
          <a:lstStyle/>
          <a:p>
            <a:r>
              <a:rPr lang="ja-JP" altLang="en-US" sz="3600" dirty="0" smtClean="0"/>
              <a:t>判定</a:t>
            </a:r>
            <a:r>
              <a:rPr lang="ja-JP" altLang="en-US" sz="3600" dirty="0"/>
              <a:t>＆解説　（自己採点の結果</a:t>
            </a:r>
            <a:r>
              <a:rPr lang="ja-JP" altLang="en-US" sz="3600" dirty="0" smtClean="0"/>
              <a:t>）</a:t>
            </a:r>
            <a:endParaRPr kumimoji="1" lang="ja-JP" altLang="en-US" sz="3600" dirty="0"/>
          </a:p>
        </p:txBody>
      </p:sp>
      <p:sp>
        <p:nvSpPr>
          <p:cNvPr id="6" name="テキスト ボックス 5"/>
          <p:cNvSpPr txBox="1"/>
          <p:nvPr/>
        </p:nvSpPr>
        <p:spPr>
          <a:xfrm>
            <a:off x="5292080" y="6156012"/>
            <a:ext cx="3677277" cy="369332"/>
          </a:xfrm>
          <a:prstGeom prst="rect">
            <a:avLst/>
          </a:prstGeom>
          <a:noFill/>
        </p:spPr>
        <p:txBody>
          <a:bodyPr wrap="square" rtlCol="0">
            <a:spAutoFit/>
          </a:bodyPr>
          <a:lstStyle/>
          <a:p>
            <a:r>
              <a:rPr lang="ja-JP" altLang="en-US" dirty="0"/>
              <a:t>　</a:t>
            </a:r>
            <a:r>
              <a:rPr lang="ja-JP" altLang="en-US" sz="1400" dirty="0"/>
              <a:t>小山嵩夫先生による簡易更年期指数より</a:t>
            </a:r>
          </a:p>
        </p:txBody>
      </p:sp>
      <p:pic>
        <p:nvPicPr>
          <p:cNvPr id="2052"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8378" y="1556792"/>
            <a:ext cx="8810979" cy="4260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07954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693192"/>
            <a:ext cx="8229600" cy="863600"/>
          </a:xfrm>
        </p:spPr>
        <p:txBody>
          <a:bodyPr/>
          <a:lstStyle/>
          <a:p>
            <a:r>
              <a:rPr kumimoji="1" lang="ja-JP" altLang="en-US" sz="4000" dirty="0" smtClean="0"/>
              <a:t>更年期障害の治療法</a:t>
            </a:r>
            <a:endParaRPr kumimoji="1" lang="ja-JP" altLang="en-US" sz="4000" dirty="0"/>
          </a:p>
        </p:txBody>
      </p:sp>
      <p:sp>
        <p:nvSpPr>
          <p:cNvPr id="3" name="コンテンツ プレースホルダー 2"/>
          <p:cNvSpPr>
            <a:spLocks noGrp="1"/>
          </p:cNvSpPr>
          <p:nvPr>
            <p:ph idx="1"/>
          </p:nvPr>
        </p:nvSpPr>
        <p:spPr>
          <a:xfrm>
            <a:off x="395536" y="1855366"/>
            <a:ext cx="8229600" cy="4525962"/>
          </a:xfrm>
        </p:spPr>
        <p:txBody>
          <a:bodyPr/>
          <a:lstStyle/>
          <a:p>
            <a:r>
              <a:rPr kumimoji="1" lang="ja-JP" altLang="en-US" dirty="0" smtClean="0"/>
              <a:t>漢方療法</a:t>
            </a:r>
            <a:r>
              <a:rPr lang="ja-JP" altLang="en-US" dirty="0"/>
              <a:t>　</a:t>
            </a:r>
            <a:endParaRPr lang="en-US" altLang="ja-JP" dirty="0" smtClean="0"/>
          </a:p>
          <a:p>
            <a:pPr marL="0" indent="0">
              <a:buNone/>
            </a:pPr>
            <a:r>
              <a:rPr lang="ja-JP" altLang="en-US" sz="2400" dirty="0" smtClean="0"/>
              <a:t>　　更年期には</a:t>
            </a:r>
            <a:r>
              <a:rPr lang="ja-JP" altLang="en-US" sz="2400" dirty="0"/>
              <a:t>　</a:t>
            </a:r>
            <a:r>
              <a:rPr lang="ja-JP" altLang="en-US" sz="2400" dirty="0" smtClean="0"/>
              <a:t>「頭</a:t>
            </a:r>
            <a:r>
              <a:rPr lang="ja-JP" altLang="en-US" sz="2400" dirty="0"/>
              <a:t>が重い」、「イライラする」、「疲労感が</a:t>
            </a:r>
            <a:r>
              <a:rPr lang="ja-JP" altLang="en-US" sz="2400" dirty="0" smtClean="0"/>
              <a:t>取れ　　</a:t>
            </a:r>
            <a:endParaRPr lang="en-US" altLang="ja-JP" sz="2400" dirty="0" smtClean="0"/>
          </a:p>
          <a:p>
            <a:pPr marL="0" indent="0">
              <a:buNone/>
            </a:pPr>
            <a:r>
              <a:rPr lang="ja-JP" altLang="en-US" sz="2400" dirty="0"/>
              <a:t>　</a:t>
            </a:r>
            <a:r>
              <a:rPr lang="ja-JP" altLang="en-US" sz="2400" dirty="0" smtClean="0"/>
              <a:t>　ない</a:t>
            </a:r>
            <a:r>
              <a:rPr lang="ja-JP" altLang="en-US" sz="2400" dirty="0"/>
              <a:t>」、「よく眠れない」などの、何となく体調が悪いと</a:t>
            </a:r>
            <a:r>
              <a:rPr lang="ja-JP" altLang="en-US" sz="2400" dirty="0" smtClean="0"/>
              <a:t>いう自</a:t>
            </a:r>
            <a:endParaRPr lang="en-US" altLang="ja-JP" sz="2400" dirty="0" smtClean="0"/>
          </a:p>
          <a:p>
            <a:pPr marL="0" indent="0">
              <a:buNone/>
            </a:pPr>
            <a:r>
              <a:rPr lang="ja-JP" altLang="en-US" sz="2400" dirty="0"/>
              <a:t>　</a:t>
            </a:r>
            <a:r>
              <a:rPr lang="ja-JP" altLang="en-US" sz="2400" dirty="0" smtClean="0"/>
              <a:t>　覚症状を訴えることが多くあります。これらの不定愁訴には</a:t>
            </a:r>
            <a:endParaRPr lang="en-US" altLang="ja-JP" sz="2400" dirty="0" smtClean="0"/>
          </a:p>
          <a:p>
            <a:pPr marL="0" indent="0">
              <a:buNone/>
            </a:pPr>
            <a:r>
              <a:rPr lang="ja-JP" altLang="en-US" sz="2400" dirty="0"/>
              <a:t>　</a:t>
            </a:r>
            <a:r>
              <a:rPr lang="ja-JP" altLang="en-US" sz="2400" dirty="0" smtClean="0"/>
              <a:t>　漢方</a:t>
            </a:r>
            <a:r>
              <a:rPr lang="ja-JP" altLang="en-US" sz="2400" dirty="0"/>
              <a:t>療法</a:t>
            </a:r>
            <a:r>
              <a:rPr lang="ja-JP" altLang="en-US" sz="2400" dirty="0" smtClean="0"/>
              <a:t>がお勧めです。</a:t>
            </a:r>
            <a:endParaRPr lang="en-US" altLang="ja-JP" sz="2400" dirty="0" smtClean="0"/>
          </a:p>
          <a:p>
            <a:pPr marL="0" indent="0">
              <a:buNone/>
            </a:pPr>
            <a:r>
              <a:rPr lang="ja-JP" altLang="en-US" sz="2400" dirty="0"/>
              <a:t>　</a:t>
            </a:r>
            <a:r>
              <a:rPr lang="ja-JP" altLang="en-US" sz="2400" dirty="0" smtClean="0"/>
              <a:t>　　　　　</a:t>
            </a:r>
            <a:endParaRPr lang="en-US" altLang="ja-JP" dirty="0"/>
          </a:p>
          <a:p>
            <a:r>
              <a:rPr kumimoji="1" lang="ja-JP" altLang="en-US" dirty="0" smtClean="0"/>
              <a:t>ホルモン補充療法（ＨＲＴ：</a:t>
            </a:r>
            <a:r>
              <a:rPr lang="en-US" altLang="ja-JP" sz="1800" dirty="0"/>
              <a:t>hormone replacement therapy</a:t>
            </a:r>
            <a:r>
              <a:rPr kumimoji="1" lang="ja-JP" altLang="en-US" dirty="0" smtClean="0"/>
              <a:t>）</a:t>
            </a:r>
            <a:endParaRPr kumimoji="1" lang="ja-JP" altLang="en-US" dirty="0"/>
          </a:p>
        </p:txBody>
      </p:sp>
    </p:spTree>
    <p:extLst>
      <p:ext uri="{BB962C8B-B14F-4D97-AF65-F5344CB8AC3E}">
        <p14:creationId xmlns:p14="http://schemas.microsoft.com/office/powerpoint/2010/main" val="15644991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476672"/>
            <a:ext cx="8229600" cy="863600"/>
          </a:xfrm>
        </p:spPr>
        <p:txBody>
          <a:bodyPr/>
          <a:lstStyle/>
          <a:p>
            <a:r>
              <a:rPr kumimoji="1" lang="ja-JP" altLang="en-US" dirty="0" smtClean="0"/>
              <a:t>ホルモン補充療法</a:t>
            </a:r>
            <a:r>
              <a:rPr kumimoji="1" lang="en-US" altLang="ja-JP" dirty="0" smtClean="0"/>
              <a:t>(HRT</a:t>
            </a:r>
            <a:r>
              <a:rPr kumimoji="1" lang="ja-JP" altLang="en-US" dirty="0" smtClean="0"/>
              <a:t>）</a:t>
            </a:r>
            <a:endParaRPr kumimoji="1" lang="ja-JP" altLang="en-US" dirty="0"/>
          </a:p>
        </p:txBody>
      </p:sp>
      <p:sp>
        <p:nvSpPr>
          <p:cNvPr id="3" name="コンテンツ プレースホルダー 2"/>
          <p:cNvSpPr>
            <a:spLocks noGrp="1"/>
          </p:cNvSpPr>
          <p:nvPr>
            <p:ph idx="1"/>
          </p:nvPr>
        </p:nvSpPr>
        <p:spPr>
          <a:xfrm>
            <a:off x="467544" y="1412776"/>
            <a:ext cx="8352928" cy="5184576"/>
          </a:xfrm>
        </p:spPr>
        <p:txBody>
          <a:bodyPr/>
          <a:lstStyle/>
          <a:p>
            <a:pPr marL="0" indent="0">
              <a:buNone/>
            </a:pPr>
            <a:r>
              <a:rPr kumimoji="1" lang="ja-JP" altLang="en-US" sz="2400" dirty="0" smtClean="0"/>
              <a:t>卵巣から分泌されていたエストロゲンが閉経以降は作られなくなるので、それを薬剤で補うという治療法。エストロゲン欠乏により起こる様々な症状の予防や治療ができるが、体質や生活習慣により使えない人もいる。</a:t>
            </a:r>
            <a:endParaRPr kumimoji="1" lang="en-US" altLang="ja-JP" sz="2400" dirty="0" smtClean="0"/>
          </a:p>
          <a:p>
            <a:pPr marL="0" indent="0">
              <a:buNone/>
            </a:pPr>
            <a:endParaRPr lang="en-US" altLang="ja-JP" sz="2400" dirty="0"/>
          </a:p>
          <a:p>
            <a:pPr marL="0" indent="0">
              <a:buNone/>
            </a:pPr>
            <a:r>
              <a:rPr kumimoji="1" lang="ja-JP" altLang="en-US" sz="2400" dirty="0" smtClean="0"/>
              <a:t>エストロゲン製剤の種類と特徴</a:t>
            </a:r>
            <a:endParaRPr kumimoji="1" lang="en-US" altLang="ja-JP" sz="2400" dirty="0" smtClean="0"/>
          </a:p>
          <a:p>
            <a:pPr marL="0" indent="0">
              <a:buNone/>
            </a:pPr>
            <a:r>
              <a:rPr lang="ja-JP" altLang="en-US" sz="2400" dirty="0"/>
              <a:t>　</a:t>
            </a:r>
            <a:r>
              <a:rPr lang="ja-JP" altLang="en-US" sz="2400" dirty="0" smtClean="0"/>
              <a:t>・経口製剤：更年期障害、骨粗しょう症、膣萎縮症状に効果的</a:t>
            </a:r>
            <a:endParaRPr lang="en-US" altLang="ja-JP" sz="2400" dirty="0" smtClean="0"/>
          </a:p>
          <a:p>
            <a:pPr marL="0" indent="0">
              <a:buNone/>
            </a:pPr>
            <a:r>
              <a:rPr kumimoji="1" lang="ja-JP" altLang="en-US" sz="2400" dirty="0"/>
              <a:t>　</a:t>
            </a:r>
            <a:r>
              <a:rPr kumimoji="1" lang="ja-JP" altLang="en-US" sz="2400" dirty="0" smtClean="0"/>
              <a:t>・経皮製剤：パッチ製剤は更年期障害や骨粗しょう症に効果的</a:t>
            </a:r>
            <a:endParaRPr kumimoji="1" lang="en-US" altLang="ja-JP" sz="2400" dirty="0" smtClean="0"/>
          </a:p>
          <a:p>
            <a:pPr marL="0" indent="0">
              <a:buNone/>
            </a:pPr>
            <a:r>
              <a:rPr lang="ja-JP" altLang="en-US" sz="2400" dirty="0"/>
              <a:t>　</a:t>
            </a:r>
            <a:r>
              <a:rPr lang="ja-JP" altLang="en-US" sz="2400" dirty="0" smtClean="0"/>
              <a:t>　　　 　　　　ゲル製剤は更年期障害に効果的</a:t>
            </a:r>
            <a:endParaRPr kumimoji="1" lang="en-US" altLang="ja-JP" sz="2400" dirty="0" smtClean="0"/>
          </a:p>
          <a:p>
            <a:pPr marL="0" indent="0">
              <a:buNone/>
            </a:pPr>
            <a:r>
              <a:rPr lang="ja-JP" altLang="en-US" sz="2400" dirty="0"/>
              <a:t>　</a:t>
            </a:r>
            <a:r>
              <a:rPr lang="ja-JP" altLang="en-US" sz="2400" dirty="0" smtClean="0"/>
              <a:t>・経膣製剤：膣萎縮症状に効果的</a:t>
            </a:r>
            <a:endParaRPr lang="en-US" altLang="ja-JP" sz="2400" dirty="0" smtClean="0"/>
          </a:p>
          <a:p>
            <a:pPr marL="0" indent="0">
              <a:buNone/>
            </a:pPr>
            <a:endParaRPr kumimoji="1" lang="en-US" altLang="ja-JP" sz="800" dirty="0"/>
          </a:p>
          <a:p>
            <a:pPr marL="0" indent="0">
              <a:buNone/>
            </a:pPr>
            <a:r>
              <a:rPr lang="ja-JP" altLang="en-US" sz="2400" dirty="0" smtClean="0"/>
              <a:t>年齢や閉経からの期間、合併症などによって</a:t>
            </a:r>
            <a:r>
              <a:rPr kumimoji="1" lang="ja-JP" altLang="en-US" sz="2400" dirty="0" smtClean="0"/>
              <a:t>治療方法が違います。婦人科でよく相談してホルモン製剤を上手に使いましょう。</a:t>
            </a:r>
            <a:endParaRPr kumimoji="1" lang="en-US" altLang="ja-JP" sz="2400" dirty="0" smtClean="0"/>
          </a:p>
          <a:p>
            <a:pPr marL="0" indent="0">
              <a:buNone/>
            </a:pPr>
            <a:endParaRPr lang="en-US" altLang="ja-JP" sz="2400" dirty="0"/>
          </a:p>
          <a:p>
            <a:pPr marL="0" indent="0">
              <a:buNone/>
            </a:pPr>
            <a:endParaRPr kumimoji="1" lang="ja-JP" altLang="en-US" sz="2400" dirty="0"/>
          </a:p>
        </p:txBody>
      </p:sp>
    </p:spTree>
    <p:extLst>
      <p:ext uri="{BB962C8B-B14F-4D97-AF65-F5344CB8AC3E}">
        <p14:creationId xmlns:p14="http://schemas.microsoft.com/office/powerpoint/2010/main" val="4873357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8313" y="405160"/>
            <a:ext cx="8229600" cy="863600"/>
          </a:xfrm>
        </p:spPr>
        <p:txBody>
          <a:bodyPr/>
          <a:lstStyle/>
          <a:p>
            <a:r>
              <a:rPr kumimoji="1" lang="ja-JP" altLang="en-US" sz="3600" dirty="0" smtClean="0"/>
              <a:t>更年期の情報サイト</a:t>
            </a:r>
            <a:endParaRPr kumimoji="1" lang="ja-JP" altLang="en-US" sz="3600" dirty="0"/>
          </a:p>
        </p:txBody>
      </p:sp>
      <p:sp>
        <p:nvSpPr>
          <p:cNvPr id="3" name="コンテンツ プレースホルダー 2"/>
          <p:cNvSpPr>
            <a:spLocks noGrp="1"/>
          </p:cNvSpPr>
          <p:nvPr>
            <p:ph idx="1"/>
          </p:nvPr>
        </p:nvSpPr>
        <p:spPr>
          <a:xfrm>
            <a:off x="468313" y="1484784"/>
            <a:ext cx="8229600" cy="5030018"/>
          </a:xfrm>
        </p:spPr>
        <p:txBody>
          <a:bodyPr/>
          <a:lstStyle/>
          <a:p>
            <a:pPr marL="0" indent="0">
              <a:buNone/>
            </a:pPr>
            <a:r>
              <a:rPr lang="ja-JP" altLang="en-US" dirty="0" smtClean="0"/>
              <a:t>　・女性の健康とメノポーズ協会</a:t>
            </a:r>
            <a:endParaRPr lang="en-US" altLang="ja-JP" dirty="0" smtClean="0"/>
          </a:p>
          <a:p>
            <a:pPr marL="0" indent="0">
              <a:buNone/>
            </a:pPr>
            <a:r>
              <a:rPr lang="ja-JP" altLang="en-US" dirty="0" smtClean="0"/>
              <a:t>　　　　</a:t>
            </a:r>
            <a:r>
              <a:rPr lang="en-US" altLang="ja-JP" dirty="0" smtClean="0"/>
              <a:t>http://www.meno-sg.net/</a:t>
            </a:r>
          </a:p>
          <a:p>
            <a:pPr marL="0" indent="0">
              <a:buNone/>
            </a:pPr>
            <a:r>
              <a:rPr lang="ja-JP" altLang="en-US" dirty="0" smtClean="0"/>
              <a:t>　　　　　</a:t>
            </a:r>
            <a:r>
              <a:rPr lang="ja-JP" altLang="en-US" sz="2400" dirty="0" smtClean="0"/>
              <a:t>電話相談：毎週　火・木曜日（</a:t>
            </a:r>
            <a:r>
              <a:rPr lang="en-US" altLang="ja-JP" sz="2400" dirty="0" smtClean="0"/>
              <a:t>10</a:t>
            </a:r>
            <a:r>
              <a:rPr lang="ja-JP" altLang="en-US" sz="2400" dirty="0" smtClean="0"/>
              <a:t>時</a:t>
            </a:r>
            <a:r>
              <a:rPr lang="en-US" altLang="ja-JP" sz="2400" dirty="0" smtClean="0"/>
              <a:t>30</a:t>
            </a:r>
            <a:r>
              <a:rPr lang="ja-JP" altLang="en-US" sz="2400" dirty="0" smtClean="0"/>
              <a:t>分～</a:t>
            </a:r>
            <a:r>
              <a:rPr lang="en-US" altLang="ja-JP" sz="2400" dirty="0" smtClean="0"/>
              <a:t>16</a:t>
            </a:r>
            <a:r>
              <a:rPr lang="ja-JP" altLang="en-US" sz="2400" dirty="0" smtClean="0"/>
              <a:t>時</a:t>
            </a:r>
            <a:r>
              <a:rPr lang="en-US" altLang="ja-JP" sz="2400" dirty="0" smtClean="0"/>
              <a:t>30</a:t>
            </a:r>
            <a:r>
              <a:rPr lang="ja-JP" altLang="en-US" sz="2400" dirty="0" smtClean="0"/>
              <a:t>分）</a:t>
            </a:r>
            <a:endParaRPr lang="en-US" altLang="ja-JP" sz="2400" dirty="0" smtClean="0"/>
          </a:p>
          <a:p>
            <a:pPr marL="0" indent="0">
              <a:buNone/>
            </a:pPr>
            <a:r>
              <a:rPr lang="ja-JP" altLang="en-US" sz="2400" dirty="0" smtClean="0"/>
              <a:t>　　　　　　　℡：</a:t>
            </a:r>
            <a:r>
              <a:rPr lang="en-US" altLang="ja-JP" sz="2400" dirty="0" smtClean="0"/>
              <a:t>03-3351-8001</a:t>
            </a:r>
          </a:p>
          <a:p>
            <a:pPr marL="0" indent="0">
              <a:buNone/>
            </a:pPr>
            <a:endParaRPr kumimoji="1" lang="en-US" altLang="ja-JP" sz="1000" dirty="0" smtClean="0"/>
          </a:p>
          <a:p>
            <a:pPr marL="0" indent="0">
              <a:buNone/>
            </a:pPr>
            <a:r>
              <a:rPr lang="ja-JP" altLang="en-US" dirty="0" smtClean="0"/>
              <a:t>　・日本女性医学学会</a:t>
            </a:r>
            <a:endParaRPr lang="en-US" altLang="ja-JP" dirty="0" smtClean="0"/>
          </a:p>
          <a:p>
            <a:pPr marL="0" indent="0">
              <a:buNone/>
            </a:pPr>
            <a:r>
              <a:rPr kumimoji="1" lang="ja-JP" altLang="en-US" dirty="0" smtClean="0"/>
              <a:t>　　　　</a:t>
            </a:r>
            <a:r>
              <a:rPr lang="en-US" altLang="ja-JP" dirty="0" smtClean="0"/>
              <a:t>http://www.jmwh.jp/meno/</a:t>
            </a:r>
          </a:p>
          <a:p>
            <a:pPr marL="0" indent="0">
              <a:buNone/>
            </a:pPr>
            <a:endParaRPr kumimoji="1" lang="en-US" altLang="ja-JP" sz="1000" dirty="0" smtClean="0"/>
          </a:p>
          <a:p>
            <a:pPr marL="0" indent="0">
              <a:buNone/>
            </a:pPr>
            <a:r>
              <a:rPr kumimoji="1" lang="ja-JP" altLang="en-US" dirty="0" smtClean="0"/>
              <a:t>　・女性健康支援センター事業　厚生労働省</a:t>
            </a:r>
            <a:endParaRPr lang="ja-JP" altLang="en-US" dirty="0"/>
          </a:p>
          <a:p>
            <a:pPr marL="0" indent="0">
              <a:buNone/>
            </a:pPr>
            <a:r>
              <a:rPr lang="ja-JP" altLang="en-US" sz="2400" dirty="0" smtClean="0"/>
              <a:t>　　　　　全国</a:t>
            </a:r>
            <a:r>
              <a:rPr lang="ja-JP" altLang="en-US" sz="2400" dirty="0"/>
              <a:t>の女性健康支援センター一覧</a:t>
            </a:r>
          </a:p>
          <a:p>
            <a:pPr marL="0" indent="0">
              <a:buNone/>
            </a:pPr>
            <a:endParaRPr kumimoji="1" lang="en-US" altLang="ja-JP" dirty="0" smtClean="0"/>
          </a:p>
          <a:p>
            <a:pPr marL="0" indent="0">
              <a:buNone/>
            </a:pPr>
            <a:r>
              <a:rPr lang="ja-JP" altLang="en-US" dirty="0" smtClean="0"/>
              <a:t>　　　</a:t>
            </a:r>
            <a:endParaRPr kumimoji="1" lang="en-US" altLang="ja-JP" dirty="0" smtClean="0"/>
          </a:p>
        </p:txBody>
      </p:sp>
    </p:spTree>
    <p:extLst>
      <p:ext uri="{BB962C8B-B14F-4D97-AF65-F5344CB8AC3E}">
        <p14:creationId xmlns:p14="http://schemas.microsoft.com/office/powerpoint/2010/main" val="38171073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4128" y="3838086"/>
            <a:ext cx="3298493" cy="2947905"/>
          </a:xfrm>
          <a:prstGeom prst="rect">
            <a:avLst/>
          </a:prstGeom>
        </p:spPr>
      </p:pic>
      <p:sp>
        <p:nvSpPr>
          <p:cNvPr id="2" name="タイトル 1"/>
          <p:cNvSpPr>
            <a:spLocks noGrp="1"/>
          </p:cNvSpPr>
          <p:nvPr>
            <p:ph type="title"/>
          </p:nvPr>
        </p:nvSpPr>
        <p:spPr>
          <a:xfrm>
            <a:off x="251520" y="404664"/>
            <a:ext cx="8712968" cy="863600"/>
          </a:xfrm>
        </p:spPr>
        <p:txBody>
          <a:bodyPr/>
          <a:lstStyle/>
          <a:p>
            <a:r>
              <a:rPr lang="ja-JP" altLang="en-US" sz="3200" dirty="0"/>
              <a:t>デリケートゾーンのお手入れ、どうしていますか？</a:t>
            </a:r>
            <a:endParaRPr kumimoji="1" lang="ja-JP" altLang="en-US" sz="3200" dirty="0"/>
          </a:p>
        </p:txBody>
      </p:sp>
      <p:sp>
        <p:nvSpPr>
          <p:cNvPr id="3" name="コンテンツ プレースホルダー 2"/>
          <p:cNvSpPr>
            <a:spLocks noGrp="1"/>
          </p:cNvSpPr>
          <p:nvPr>
            <p:ph idx="1"/>
          </p:nvPr>
        </p:nvSpPr>
        <p:spPr>
          <a:xfrm>
            <a:off x="565040" y="1484784"/>
            <a:ext cx="8618706" cy="4536504"/>
          </a:xfrm>
        </p:spPr>
        <p:txBody>
          <a:bodyPr/>
          <a:lstStyle/>
          <a:p>
            <a:pPr marL="0" indent="0">
              <a:buNone/>
            </a:pPr>
            <a:r>
              <a:rPr lang="ja-JP" altLang="en-US" sz="2400" dirty="0" smtClean="0"/>
              <a:t>いつ</a:t>
            </a:r>
            <a:r>
              <a:rPr lang="ja-JP" altLang="en-US" sz="2400" dirty="0"/>
              <a:t>ごろ、だれから、どんな風に習いましたか？</a:t>
            </a:r>
          </a:p>
          <a:p>
            <a:pPr marL="0" indent="0">
              <a:buNone/>
            </a:pPr>
            <a:r>
              <a:rPr lang="ja-JP" altLang="en-US" sz="2400" dirty="0"/>
              <a:t>ひょっとしたら、習っていないかも</a:t>
            </a:r>
            <a:r>
              <a:rPr lang="en-US" altLang="ja-JP" sz="2400" dirty="0" smtClean="0"/>
              <a:t>?!</a:t>
            </a:r>
          </a:p>
          <a:p>
            <a:pPr marL="0" indent="0">
              <a:buNone/>
            </a:pPr>
            <a:endParaRPr lang="en-US" altLang="ja-JP" sz="1400" dirty="0"/>
          </a:p>
          <a:p>
            <a:pPr marL="0" indent="0">
              <a:buNone/>
            </a:pPr>
            <a:r>
              <a:rPr lang="ja-JP" altLang="en-US" sz="2400" dirty="0"/>
              <a:t>デリケートゾーンは女性も男性もカラダの大切な部分です</a:t>
            </a:r>
          </a:p>
          <a:p>
            <a:pPr marL="0" indent="0">
              <a:buNone/>
            </a:pPr>
            <a:r>
              <a:rPr lang="ja-JP" altLang="en-US" sz="2400" dirty="0"/>
              <a:t>カラダはすべて繋がっているので</a:t>
            </a:r>
          </a:p>
          <a:p>
            <a:pPr marL="0" indent="0">
              <a:buNone/>
            </a:pPr>
            <a:r>
              <a:rPr lang="ja-JP" altLang="en-US" sz="2400" dirty="0"/>
              <a:t>デリケートゾーンでカラダ全体の不調が</a:t>
            </a:r>
            <a:r>
              <a:rPr lang="ja-JP" altLang="en-US" sz="2400" dirty="0" smtClean="0"/>
              <a:t>わかります</a:t>
            </a:r>
            <a:endParaRPr lang="en-US" altLang="ja-JP" sz="2400" dirty="0" smtClean="0"/>
          </a:p>
          <a:p>
            <a:pPr marL="0" indent="0">
              <a:buNone/>
            </a:pPr>
            <a:endParaRPr lang="ja-JP" altLang="en-US" sz="2400" dirty="0"/>
          </a:p>
          <a:p>
            <a:pPr marL="0" indent="0">
              <a:buNone/>
            </a:pPr>
            <a:r>
              <a:rPr lang="ja-JP" altLang="en-US" sz="2400" dirty="0"/>
              <a:t>ちゃんと知って</a:t>
            </a:r>
          </a:p>
          <a:p>
            <a:pPr marL="0" indent="0">
              <a:buNone/>
            </a:pPr>
            <a:r>
              <a:rPr lang="ja-JP" altLang="en-US" sz="2400" dirty="0"/>
              <a:t>ケアできるようになりませんか？</a:t>
            </a:r>
          </a:p>
          <a:p>
            <a:pPr marL="0" indent="0" algn="r">
              <a:buNone/>
            </a:pPr>
            <a:endParaRPr kumimoji="1" lang="ja-JP" altLang="en-US" dirty="0"/>
          </a:p>
        </p:txBody>
      </p:sp>
    </p:spTree>
    <p:extLst>
      <p:ext uri="{BB962C8B-B14F-4D97-AF65-F5344CB8AC3E}">
        <p14:creationId xmlns:p14="http://schemas.microsoft.com/office/powerpoint/2010/main" val="5640459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8313" y="693192"/>
            <a:ext cx="8229600" cy="1223640"/>
          </a:xfrm>
        </p:spPr>
        <p:txBody>
          <a:bodyPr/>
          <a:lstStyle/>
          <a:p>
            <a:r>
              <a:rPr kumimoji="1" lang="ja-JP" altLang="en-US" sz="4000" b="1" dirty="0" smtClean="0">
                <a:solidFill>
                  <a:schemeClr val="tx2">
                    <a:lumMod val="75000"/>
                  </a:schemeClr>
                </a:solidFill>
              </a:rPr>
              <a:t>エンジョイ　エイジング</a:t>
            </a:r>
            <a:r>
              <a:rPr kumimoji="1" lang="en-US" altLang="ja-JP" sz="3600" dirty="0" smtClean="0"/>
              <a:t/>
            </a:r>
            <a:br>
              <a:rPr kumimoji="1" lang="en-US" altLang="ja-JP" sz="3600" dirty="0" smtClean="0"/>
            </a:br>
            <a:r>
              <a:rPr kumimoji="1" lang="ja-JP" altLang="en-US" sz="2800" dirty="0" smtClean="0"/>
              <a:t>婦人科のかかりつけ医を持ちましょう！</a:t>
            </a:r>
            <a:endParaRPr kumimoji="1" lang="ja-JP" altLang="en-US" sz="2800" dirty="0"/>
          </a:p>
        </p:txBody>
      </p:sp>
      <p:sp>
        <p:nvSpPr>
          <p:cNvPr id="3" name="コンテンツ プレースホルダー 2"/>
          <p:cNvSpPr>
            <a:spLocks noGrp="1"/>
          </p:cNvSpPr>
          <p:nvPr>
            <p:ph idx="1"/>
          </p:nvPr>
        </p:nvSpPr>
        <p:spPr>
          <a:xfrm>
            <a:off x="590872" y="2215406"/>
            <a:ext cx="8229600" cy="4237930"/>
          </a:xfrm>
        </p:spPr>
        <p:txBody>
          <a:bodyPr/>
          <a:lstStyle/>
          <a:p>
            <a:pPr marL="0" indent="0">
              <a:buNone/>
            </a:pPr>
            <a:r>
              <a:rPr lang="ja-JP" altLang="en-US" dirty="0" smtClean="0"/>
              <a:t>　「女性医学」という新しい診療分野が設立</a:t>
            </a:r>
            <a:endParaRPr lang="en-US" altLang="ja-JP" dirty="0"/>
          </a:p>
          <a:p>
            <a:pPr marL="0" indent="0">
              <a:buNone/>
            </a:pPr>
            <a:r>
              <a:rPr kumimoji="1" lang="ja-JP" altLang="en-US" dirty="0" smtClean="0"/>
              <a:t>　</a:t>
            </a:r>
            <a:endParaRPr lang="en-US" altLang="ja-JP" sz="2400" dirty="0"/>
          </a:p>
          <a:p>
            <a:pPr marL="0" indent="0">
              <a:buNone/>
            </a:pPr>
            <a:r>
              <a:rPr kumimoji="1" lang="ja-JP" altLang="en-US" sz="2400" dirty="0" smtClean="0"/>
              <a:t>　</a:t>
            </a:r>
            <a:endParaRPr lang="en-US" altLang="ja-JP" sz="2400" dirty="0"/>
          </a:p>
          <a:p>
            <a:pPr marL="0" indent="0">
              <a:buNone/>
            </a:pPr>
            <a:endParaRPr lang="en-US" altLang="ja-JP" sz="2400" dirty="0"/>
          </a:p>
          <a:p>
            <a:pPr marL="0" indent="0">
              <a:buNone/>
            </a:pPr>
            <a:endParaRPr kumimoji="1" lang="en-US" altLang="ja-JP" sz="2400" dirty="0" smtClean="0"/>
          </a:p>
          <a:p>
            <a:pPr marL="0" indent="0">
              <a:buNone/>
            </a:pPr>
            <a:endParaRPr kumimoji="1" lang="ja-JP" altLang="en-US" sz="2400" dirty="0"/>
          </a:p>
        </p:txBody>
      </p:sp>
      <p:sp>
        <p:nvSpPr>
          <p:cNvPr id="5" name="正方形/長方形 4"/>
          <p:cNvSpPr/>
          <p:nvPr/>
        </p:nvSpPr>
        <p:spPr>
          <a:xfrm>
            <a:off x="5220072" y="3140968"/>
            <a:ext cx="3312368" cy="252028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5512332" y="3599145"/>
            <a:ext cx="2736304" cy="2062103"/>
          </a:xfrm>
          <a:prstGeom prst="rect">
            <a:avLst/>
          </a:prstGeom>
          <a:noFill/>
        </p:spPr>
        <p:txBody>
          <a:bodyPr wrap="square" rtlCol="0">
            <a:spAutoFit/>
          </a:bodyPr>
          <a:lstStyle/>
          <a:p>
            <a:pPr algn="ctr"/>
            <a:r>
              <a:rPr lang="ja-JP" altLang="en-US" sz="3200" dirty="0" smtClean="0"/>
              <a:t>周産期医学</a:t>
            </a:r>
            <a:endParaRPr lang="en-US" altLang="ja-JP" sz="3200" dirty="0" smtClean="0"/>
          </a:p>
          <a:p>
            <a:pPr algn="ctr"/>
            <a:r>
              <a:rPr lang="ja-JP" altLang="en-US" sz="3200" dirty="0" smtClean="0"/>
              <a:t>婦人科腫瘍学</a:t>
            </a:r>
            <a:endParaRPr lang="en-US" altLang="ja-JP" sz="3200" dirty="0" smtClean="0"/>
          </a:p>
          <a:p>
            <a:pPr algn="ctr"/>
            <a:r>
              <a:rPr lang="ja-JP" altLang="en-US" sz="3200" dirty="0" smtClean="0"/>
              <a:t>生殖医学</a:t>
            </a:r>
            <a:endParaRPr lang="en-US" altLang="ja-JP" sz="3200" dirty="0" smtClean="0"/>
          </a:p>
          <a:p>
            <a:pPr algn="ctr"/>
            <a:endParaRPr kumimoji="1" lang="ja-JP" altLang="en-US" sz="3200" dirty="0"/>
          </a:p>
        </p:txBody>
      </p:sp>
      <p:sp>
        <p:nvSpPr>
          <p:cNvPr id="8" name="正方形/長方形 7"/>
          <p:cNvSpPr/>
          <p:nvPr/>
        </p:nvSpPr>
        <p:spPr>
          <a:xfrm>
            <a:off x="899592" y="3140968"/>
            <a:ext cx="3312368" cy="252028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755576" y="3284984"/>
            <a:ext cx="3528392" cy="2308324"/>
          </a:xfrm>
          <a:prstGeom prst="rect">
            <a:avLst/>
          </a:prstGeom>
          <a:noFill/>
        </p:spPr>
        <p:txBody>
          <a:bodyPr wrap="square" rtlCol="0">
            <a:spAutoFit/>
          </a:bodyPr>
          <a:lstStyle/>
          <a:p>
            <a:pPr algn="ctr"/>
            <a:r>
              <a:rPr lang="en-US" altLang="ja-JP" sz="2800" b="1" dirty="0"/>
              <a:t>【</a:t>
            </a:r>
            <a:r>
              <a:rPr kumimoji="1" lang="ja-JP" altLang="en-US" sz="2800" b="1" dirty="0" smtClean="0"/>
              <a:t>かかりつけ医</a:t>
            </a:r>
            <a:r>
              <a:rPr kumimoji="1" lang="en-US" altLang="ja-JP" sz="2800" b="1" dirty="0" smtClean="0"/>
              <a:t>】</a:t>
            </a:r>
          </a:p>
          <a:p>
            <a:pPr algn="ctr"/>
            <a:r>
              <a:rPr kumimoji="1" lang="ja-JP" altLang="en-US" sz="2800" b="1" dirty="0" smtClean="0"/>
              <a:t>婦人科</a:t>
            </a:r>
            <a:endParaRPr kumimoji="1" lang="en-US" altLang="ja-JP" sz="2800" b="1" dirty="0" smtClean="0"/>
          </a:p>
          <a:p>
            <a:pPr algn="ctr"/>
            <a:r>
              <a:rPr lang="ja-JP" altLang="en-US" sz="2800" b="1" dirty="0" smtClean="0"/>
              <a:t>レディースクリニック</a:t>
            </a:r>
            <a:endParaRPr lang="en-US" altLang="ja-JP" sz="2800" b="1" dirty="0" smtClean="0"/>
          </a:p>
          <a:p>
            <a:pPr algn="ctr"/>
            <a:r>
              <a:rPr lang="ja-JP" altLang="en-US" sz="2800" b="1" dirty="0">
                <a:latin typeface="+mj-ea"/>
                <a:ea typeface="+mj-ea"/>
              </a:rPr>
              <a:t>女性泌尿器科</a:t>
            </a:r>
            <a:endParaRPr lang="en-US" altLang="ja-JP" sz="2800" b="1" dirty="0">
              <a:latin typeface="+mj-ea"/>
              <a:ea typeface="+mj-ea"/>
            </a:endParaRPr>
          </a:p>
          <a:p>
            <a:pPr algn="ctr"/>
            <a:endParaRPr kumimoji="1" lang="ja-JP" altLang="en-US" sz="3200" b="1" dirty="0"/>
          </a:p>
        </p:txBody>
      </p:sp>
      <p:sp>
        <p:nvSpPr>
          <p:cNvPr id="9" name="右矢印 8"/>
          <p:cNvSpPr/>
          <p:nvPr/>
        </p:nvSpPr>
        <p:spPr>
          <a:xfrm>
            <a:off x="4139952" y="3933056"/>
            <a:ext cx="1368152" cy="7920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385393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8313" y="333152"/>
            <a:ext cx="8229600" cy="863600"/>
          </a:xfrm>
        </p:spPr>
        <p:txBody>
          <a:bodyPr/>
          <a:lstStyle/>
          <a:p>
            <a:r>
              <a:rPr lang="ja-JP" altLang="en-US" sz="3600" dirty="0" smtClean="0"/>
              <a:t>更年期だからこその</a:t>
            </a:r>
            <a:r>
              <a:rPr lang="en-US" altLang="ja-JP" sz="3600" dirty="0" smtClean="0"/>
              <a:t/>
            </a:r>
            <a:br>
              <a:rPr lang="en-US" altLang="ja-JP" sz="3600" dirty="0" smtClean="0"/>
            </a:br>
            <a:r>
              <a:rPr lang="ja-JP" altLang="en-US" sz="3600" dirty="0" smtClean="0"/>
              <a:t>デリケートゾーンの拭き方・洗い方</a:t>
            </a:r>
            <a:endParaRPr kumimoji="1" lang="ja-JP" altLang="en-US" sz="3600" dirty="0"/>
          </a:p>
        </p:txBody>
      </p:sp>
      <p:sp>
        <p:nvSpPr>
          <p:cNvPr id="3" name="コンテンツ プレースホルダー 2"/>
          <p:cNvSpPr>
            <a:spLocks noGrp="1"/>
          </p:cNvSpPr>
          <p:nvPr>
            <p:ph idx="1"/>
          </p:nvPr>
        </p:nvSpPr>
        <p:spPr/>
        <p:txBody>
          <a:bodyPr/>
          <a:lstStyle/>
          <a:p>
            <a:pPr marL="0" indent="0">
              <a:buNone/>
            </a:pPr>
            <a:r>
              <a:rPr lang="ja-JP" altLang="en-US" sz="2800" dirty="0" smtClean="0"/>
              <a:t>●知ってますか？正しい拭き方</a:t>
            </a:r>
            <a:endParaRPr lang="en-US" altLang="ja-JP" sz="2800" dirty="0" smtClean="0"/>
          </a:p>
          <a:p>
            <a:pPr marL="0" indent="0">
              <a:buNone/>
            </a:pPr>
            <a:endParaRPr lang="en-US" altLang="ja-JP" sz="2800" dirty="0"/>
          </a:p>
          <a:p>
            <a:pPr marL="0" indent="0">
              <a:buNone/>
            </a:pPr>
            <a:r>
              <a:rPr lang="ja-JP" altLang="en-US" sz="2800" dirty="0" smtClean="0"/>
              <a:t>●毎日</a:t>
            </a:r>
            <a:r>
              <a:rPr lang="ja-JP" altLang="en-US" sz="2800" dirty="0"/>
              <a:t>の習慣にしたい正しい</a:t>
            </a:r>
            <a:r>
              <a:rPr lang="ja-JP" altLang="en-US" sz="2800" dirty="0" smtClean="0"/>
              <a:t>洗い方と保湿</a:t>
            </a:r>
            <a:endParaRPr kumimoji="1" lang="en-US" altLang="ja-JP" sz="2800" dirty="0"/>
          </a:p>
          <a:p>
            <a:pPr marL="0" indent="0">
              <a:buNone/>
            </a:pPr>
            <a:r>
              <a:rPr lang="ja-JP" altLang="en-US" dirty="0" smtClean="0"/>
              <a:t>　　　　　　　　　</a:t>
            </a:r>
            <a:endParaRPr kumimoji="1" lang="ja-JP" altLang="en-US" dirty="0"/>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600" y="3068960"/>
            <a:ext cx="3456384" cy="3192264"/>
          </a:xfrm>
          <a:prstGeom prst="rect">
            <a:avLst/>
          </a:prstGeom>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6528" y="3252105"/>
            <a:ext cx="3456384" cy="2825974"/>
          </a:xfrm>
          <a:prstGeom prst="rect">
            <a:avLst/>
          </a:prstGeom>
        </p:spPr>
      </p:pic>
    </p:spTree>
    <p:extLst>
      <p:ext uri="{BB962C8B-B14F-4D97-AF65-F5344CB8AC3E}">
        <p14:creationId xmlns:p14="http://schemas.microsoft.com/office/powerpoint/2010/main" val="41702550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3600" dirty="0"/>
              <a:t>オイル</a:t>
            </a:r>
            <a:r>
              <a:rPr kumimoji="1" lang="ja-JP" altLang="en-US" sz="3600" dirty="0" smtClean="0"/>
              <a:t>マッサージで女性ホルモンアップ</a:t>
            </a:r>
            <a:endParaRPr kumimoji="1" lang="ja-JP" altLang="en-US" dirty="0"/>
          </a:p>
        </p:txBody>
      </p:sp>
      <p:sp>
        <p:nvSpPr>
          <p:cNvPr id="3" name="コンテンツ プレースホルダー 2"/>
          <p:cNvSpPr>
            <a:spLocks noGrp="1"/>
          </p:cNvSpPr>
          <p:nvPr>
            <p:ph idx="1"/>
          </p:nvPr>
        </p:nvSpPr>
        <p:spPr/>
        <p:txBody>
          <a:bodyPr/>
          <a:lstStyle/>
          <a:p>
            <a:r>
              <a:rPr lang="ja-JP" altLang="en-US" sz="2000" dirty="0"/>
              <a:t>お風呂の湯船の中、または温かい室内でヨガ</a:t>
            </a:r>
            <a:r>
              <a:rPr lang="ja-JP" altLang="en-US" sz="2000" dirty="0" smtClean="0"/>
              <a:t>の</a:t>
            </a:r>
            <a:endParaRPr lang="en-US" altLang="ja-JP" sz="2000" dirty="0" smtClean="0"/>
          </a:p>
          <a:p>
            <a:pPr marL="0" indent="0">
              <a:buNone/>
            </a:pPr>
            <a:r>
              <a:rPr lang="ja-JP" altLang="en-US" sz="2000" dirty="0" smtClean="0"/>
              <a:t>「</a:t>
            </a:r>
            <a:r>
              <a:rPr lang="ja-JP" altLang="en-US" sz="2000" dirty="0"/>
              <a:t>合蹠のポーズ」のイメージで、股関節の緊張</a:t>
            </a:r>
            <a:r>
              <a:rPr lang="ja-JP" altLang="en-US" sz="2000" dirty="0" smtClean="0"/>
              <a:t>を</a:t>
            </a:r>
            <a:endParaRPr lang="en-US" altLang="ja-JP" sz="2000" dirty="0" smtClean="0"/>
          </a:p>
          <a:p>
            <a:pPr marL="0" indent="0">
              <a:buNone/>
            </a:pPr>
            <a:r>
              <a:rPr lang="ja-JP" altLang="en-US" sz="2000" dirty="0" smtClean="0"/>
              <a:t>ほぐす</a:t>
            </a:r>
            <a:r>
              <a:rPr lang="ja-JP" altLang="en-US" sz="2000" dirty="0"/>
              <a:t>姿勢</a:t>
            </a:r>
            <a:r>
              <a:rPr lang="ja-JP" altLang="en-US" sz="2000" dirty="0" smtClean="0"/>
              <a:t>で。</a:t>
            </a:r>
            <a:endParaRPr lang="en-US" altLang="ja-JP" sz="2000" dirty="0" smtClean="0"/>
          </a:p>
          <a:p>
            <a:pPr marL="0" indent="0">
              <a:buNone/>
            </a:pPr>
            <a:r>
              <a:rPr lang="ja-JP" altLang="en-US" sz="2000" dirty="0" smtClean="0"/>
              <a:t>①手のひら</a:t>
            </a:r>
            <a:r>
              <a:rPr lang="ja-JP" altLang="en-US" sz="2000" dirty="0"/>
              <a:t>にオイルをのせ、手のひらで</a:t>
            </a:r>
            <a:r>
              <a:rPr lang="ja-JP" altLang="en-US" sz="2000" dirty="0" smtClean="0"/>
              <a:t>温める</a:t>
            </a:r>
            <a:endParaRPr lang="en-US" altLang="ja-JP" sz="2000" dirty="0" smtClean="0"/>
          </a:p>
          <a:p>
            <a:pPr marL="0" indent="0">
              <a:buNone/>
            </a:pPr>
            <a:r>
              <a:rPr lang="ja-JP" altLang="en-US" sz="2000" dirty="0" smtClean="0"/>
              <a:t>②陰部</a:t>
            </a:r>
            <a:r>
              <a:rPr lang="ja-JP" altLang="en-US" sz="2000" dirty="0"/>
              <a:t>にやさしく手をあてて、オイルを伸ばす</a:t>
            </a:r>
            <a:r>
              <a:rPr lang="ja-JP" altLang="en-US" sz="2000" dirty="0" smtClean="0"/>
              <a:t>。</a:t>
            </a:r>
            <a:endParaRPr lang="en-US" altLang="ja-JP" sz="2000" dirty="0" smtClean="0"/>
          </a:p>
          <a:p>
            <a:pPr marL="0" indent="0">
              <a:buNone/>
            </a:pPr>
            <a:r>
              <a:rPr lang="ja-JP" altLang="en-US" sz="2000" dirty="0"/>
              <a:t>③</a:t>
            </a:r>
            <a:r>
              <a:rPr lang="ja-JP" altLang="en-US" sz="2000" dirty="0" smtClean="0"/>
              <a:t>前側</a:t>
            </a:r>
            <a:r>
              <a:rPr lang="ja-JP" altLang="en-US" sz="2000" dirty="0"/>
              <a:t>から指の平な部分を使って、鼠経部、恥丘、大陰唇</a:t>
            </a:r>
            <a:r>
              <a:rPr lang="ja-JP" altLang="en-US" sz="2000" dirty="0" smtClean="0"/>
              <a:t>、 </a:t>
            </a:r>
            <a:r>
              <a:rPr lang="ja-JP" altLang="en-US" sz="2000" dirty="0"/>
              <a:t>小陰唇に</a:t>
            </a:r>
            <a:r>
              <a:rPr lang="ja-JP" altLang="en-US" sz="2000" dirty="0" smtClean="0"/>
              <a:t>。</a:t>
            </a:r>
            <a:endParaRPr lang="en-US" altLang="ja-JP" sz="2000" dirty="0" smtClean="0"/>
          </a:p>
          <a:p>
            <a:pPr marL="0" indent="0">
              <a:buNone/>
            </a:pPr>
            <a:r>
              <a:rPr lang="ja-JP" altLang="en-US" sz="2000" dirty="0" smtClean="0"/>
              <a:t>④お尻</a:t>
            </a:r>
            <a:r>
              <a:rPr lang="ja-JP" altLang="en-US" sz="2000" dirty="0"/>
              <a:t>の方から手をあてて会陰、肛門周辺、尾骨の順</a:t>
            </a:r>
            <a:r>
              <a:rPr lang="ja-JP" altLang="en-US" sz="2000" dirty="0" smtClean="0"/>
              <a:t>に優しく</a:t>
            </a:r>
            <a:r>
              <a:rPr lang="ja-JP" altLang="en-US" sz="2000" dirty="0"/>
              <a:t>オイルでなでるように</a:t>
            </a:r>
            <a:r>
              <a:rPr lang="ja-JP" altLang="en-US" sz="2000" dirty="0" smtClean="0"/>
              <a:t>マッサージ</a:t>
            </a:r>
            <a:endParaRPr lang="en-US" altLang="ja-JP" sz="2000" dirty="0" smtClean="0"/>
          </a:p>
          <a:p>
            <a:pPr marL="0" indent="0">
              <a:buNone/>
            </a:pPr>
            <a:r>
              <a:rPr lang="ja-JP" altLang="en-US" sz="2000" dirty="0" smtClean="0"/>
              <a:t>⑤</a:t>
            </a:r>
            <a:r>
              <a:rPr lang="ja-JP" altLang="en-US" sz="2000" dirty="0"/>
              <a:t>オイルはそのまま吸収させる。</a:t>
            </a:r>
            <a:endParaRPr lang="en-US" altLang="ja-JP" sz="2000" dirty="0" smtClean="0"/>
          </a:p>
          <a:p>
            <a:pPr marL="0" indent="0">
              <a:buNone/>
            </a:pPr>
            <a:endParaRPr lang="en-US" altLang="ja-JP" sz="2800" dirty="0" smtClean="0"/>
          </a:p>
          <a:p>
            <a:pPr marL="0" indent="0">
              <a:buNone/>
            </a:pPr>
            <a:endParaRPr lang="ja-JP" altLang="en-US" sz="2800" dirty="0"/>
          </a:p>
          <a:p>
            <a:endParaRPr lang="ja-JP" altLang="en-US" sz="2800" dirty="0"/>
          </a:p>
          <a:p>
            <a:endParaRPr lang="en-US" altLang="ja-JP" sz="2800" dirty="0" smtClean="0"/>
          </a:p>
          <a:p>
            <a:endParaRPr lang="ja-JP" altLang="en-US" sz="2800" dirty="0"/>
          </a:p>
          <a:p>
            <a:endParaRPr kumimoji="1" lang="ja-JP" altLang="en-US" sz="2800" dirty="0"/>
          </a:p>
        </p:txBody>
      </p: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4168" y="836712"/>
            <a:ext cx="2520280" cy="2225634"/>
          </a:xfrm>
          <a:prstGeom prst="rect">
            <a:avLst/>
          </a:prstGeom>
        </p:spPr>
      </p:pic>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8813" y="4257645"/>
            <a:ext cx="2265883" cy="1887322"/>
          </a:xfrm>
          <a:prstGeom prst="rect">
            <a:avLst/>
          </a:prstGeom>
        </p:spPr>
      </p:pic>
      <p:pic>
        <p:nvPicPr>
          <p:cNvPr id="9" name="図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5936" y="4257562"/>
            <a:ext cx="2390242" cy="2214677"/>
          </a:xfrm>
          <a:prstGeom prst="rect">
            <a:avLst/>
          </a:prstGeom>
        </p:spPr>
      </p:pic>
    </p:spTree>
    <p:extLst>
      <p:ext uri="{BB962C8B-B14F-4D97-AF65-F5344CB8AC3E}">
        <p14:creationId xmlns:p14="http://schemas.microsoft.com/office/powerpoint/2010/main" val="33674331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オイルケア入浴で全身美活ケア</a:t>
            </a:r>
            <a:endParaRPr kumimoji="1" lang="ja-JP" altLang="en-US" dirty="0"/>
          </a:p>
        </p:txBody>
      </p:sp>
      <p:sp>
        <p:nvSpPr>
          <p:cNvPr id="3" name="コンテンツ プレースホルダー 2"/>
          <p:cNvSpPr>
            <a:spLocks noGrp="1"/>
          </p:cNvSpPr>
          <p:nvPr>
            <p:ph idx="1"/>
          </p:nvPr>
        </p:nvSpPr>
        <p:spPr>
          <a:xfrm>
            <a:off x="468313" y="1484313"/>
            <a:ext cx="4031679" cy="4525962"/>
          </a:xfrm>
        </p:spPr>
        <p:txBody>
          <a:bodyPr/>
          <a:lstStyle/>
          <a:p>
            <a:r>
              <a:rPr kumimoji="1" lang="ja-JP" altLang="en-US" dirty="0" smtClean="0"/>
              <a:t>月１度、入浴しながらのオイルケア入浴で全身の血行を</a:t>
            </a:r>
            <a:endParaRPr kumimoji="1" lang="en-US" altLang="ja-JP" dirty="0" smtClean="0"/>
          </a:p>
          <a:p>
            <a:pPr marL="0" indent="0">
              <a:buNone/>
            </a:pPr>
            <a:r>
              <a:rPr lang="ja-JP" altLang="en-US" dirty="0"/>
              <a:t>　 </a:t>
            </a:r>
            <a:r>
              <a:rPr kumimoji="1" lang="ja-JP" altLang="en-US" dirty="0" smtClean="0"/>
              <a:t>アップ！</a:t>
            </a:r>
            <a:endParaRPr kumimoji="1" lang="en-US" altLang="ja-JP" dirty="0" smtClean="0"/>
          </a:p>
          <a:p>
            <a:endParaRPr kumimoji="1" lang="ja-JP" altLang="en-US" dirty="0"/>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81732" y="1412776"/>
            <a:ext cx="4479827" cy="4441229"/>
          </a:xfrm>
          <a:prstGeom prst="rect">
            <a:avLst/>
          </a:prstGeom>
        </p:spPr>
      </p:pic>
    </p:spTree>
    <p:extLst>
      <p:ext uri="{BB962C8B-B14F-4D97-AF65-F5344CB8AC3E}">
        <p14:creationId xmlns:p14="http://schemas.microsoft.com/office/powerpoint/2010/main" val="41887897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8313" y="405160"/>
            <a:ext cx="8229600" cy="863600"/>
          </a:xfrm>
        </p:spPr>
        <p:txBody>
          <a:bodyPr/>
          <a:lstStyle/>
          <a:p>
            <a:r>
              <a:rPr lang="ja-JP" altLang="en-US" sz="4000" dirty="0" smtClean="0"/>
              <a:t>骨盤底筋エクササイズ</a:t>
            </a:r>
            <a:endParaRPr kumimoji="1" lang="ja-JP" altLang="en-US" sz="4000" dirty="0"/>
          </a:p>
        </p:txBody>
      </p:sp>
      <p:sp>
        <p:nvSpPr>
          <p:cNvPr id="3" name="コンテンツ プレースホルダー 2"/>
          <p:cNvSpPr>
            <a:spLocks noGrp="1"/>
          </p:cNvSpPr>
          <p:nvPr>
            <p:ph idx="1"/>
          </p:nvPr>
        </p:nvSpPr>
        <p:spPr>
          <a:xfrm>
            <a:off x="468312" y="1484313"/>
            <a:ext cx="8568184" cy="4525962"/>
          </a:xfrm>
        </p:spPr>
        <p:txBody>
          <a:bodyPr/>
          <a:lstStyle/>
          <a:p>
            <a:pPr marL="0" indent="0">
              <a:buNone/>
            </a:pPr>
            <a:r>
              <a:rPr kumimoji="1" lang="ja-JP" altLang="en-US" dirty="0" smtClean="0"/>
              <a:t>１、手をきれいに洗い、あおむけに寝る</a:t>
            </a:r>
            <a:endParaRPr kumimoji="1" lang="en-US" altLang="ja-JP" dirty="0" smtClean="0"/>
          </a:p>
          <a:p>
            <a:pPr marL="0" indent="0">
              <a:buNone/>
            </a:pPr>
            <a:r>
              <a:rPr lang="ja-JP" altLang="en-US" dirty="0"/>
              <a:t>２</a:t>
            </a:r>
            <a:r>
              <a:rPr lang="ja-JP" altLang="en-US" dirty="0" smtClean="0"/>
              <a:t>、膝をたてて、身体の力を抜く</a:t>
            </a:r>
            <a:endParaRPr lang="en-US" altLang="ja-JP" dirty="0" smtClean="0"/>
          </a:p>
          <a:p>
            <a:pPr marL="0" indent="0">
              <a:buNone/>
            </a:pPr>
            <a:r>
              <a:rPr kumimoji="1" lang="ja-JP" altLang="en-US" dirty="0"/>
              <a:t>３</a:t>
            </a:r>
            <a:r>
              <a:rPr kumimoji="1" lang="ja-JP" altLang="en-US" dirty="0" smtClean="0"/>
              <a:t>、中指を第</a:t>
            </a:r>
            <a:r>
              <a:rPr lang="ja-JP" altLang="en-US" dirty="0" smtClean="0"/>
              <a:t>２関節まで膣内に挿入する</a:t>
            </a:r>
            <a:endParaRPr lang="en-US" altLang="ja-JP" dirty="0" smtClean="0"/>
          </a:p>
          <a:p>
            <a:pPr marL="0" indent="0">
              <a:buNone/>
            </a:pPr>
            <a:r>
              <a:rPr kumimoji="1" lang="ja-JP" altLang="en-US" dirty="0"/>
              <a:t>４</a:t>
            </a:r>
            <a:r>
              <a:rPr kumimoji="1" lang="ja-JP" altLang="en-US" dirty="0" smtClean="0"/>
              <a:t>、肛門を締める</a:t>
            </a:r>
            <a:endParaRPr kumimoji="1" lang="en-US" altLang="ja-JP" dirty="0" smtClean="0"/>
          </a:p>
          <a:p>
            <a:pPr marL="0" indent="0">
              <a:buNone/>
            </a:pPr>
            <a:r>
              <a:rPr lang="ja-JP" altLang="en-US" dirty="0"/>
              <a:t>５</a:t>
            </a:r>
            <a:r>
              <a:rPr lang="ja-JP" altLang="en-US" dirty="0" smtClean="0"/>
              <a:t>、尿道口を締める</a:t>
            </a:r>
            <a:endParaRPr lang="en-US" altLang="ja-JP" dirty="0" smtClean="0"/>
          </a:p>
          <a:p>
            <a:pPr marL="0" indent="0">
              <a:buNone/>
            </a:pPr>
            <a:r>
              <a:rPr kumimoji="1" lang="ja-JP" altLang="en-US" dirty="0"/>
              <a:t>６</a:t>
            </a:r>
            <a:r>
              <a:rPr kumimoji="1" lang="ja-JP" altLang="en-US" dirty="0" smtClean="0"/>
              <a:t>、肛門と尿道口を締め</a:t>
            </a:r>
            <a:r>
              <a:rPr lang="ja-JP" altLang="en-US" dirty="0" smtClean="0"/>
              <a:t>たまま、</a:t>
            </a:r>
            <a:r>
              <a:rPr kumimoji="1" lang="ja-JP" altLang="en-US" dirty="0" smtClean="0"/>
              <a:t>身体の中に引き　　</a:t>
            </a:r>
            <a:endParaRPr kumimoji="1" lang="en-US" altLang="ja-JP" dirty="0" smtClean="0"/>
          </a:p>
          <a:p>
            <a:pPr marL="0" indent="0">
              <a:buNone/>
            </a:pPr>
            <a:r>
              <a:rPr lang="ja-JP" altLang="en-US" dirty="0"/>
              <a:t>　</a:t>
            </a:r>
            <a:r>
              <a:rPr lang="ja-JP" altLang="en-US" dirty="0" smtClean="0"/>
              <a:t>　</a:t>
            </a:r>
            <a:r>
              <a:rPr kumimoji="1" lang="ja-JP" altLang="en-US" dirty="0" smtClean="0"/>
              <a:t>上げるように力を入れて５秒キープ</a:t>
            </a:r>
            <a:r>
              <a:rPr kumimoji="1" lang="en-US" altLang="ja-JP" dirty="0" smtClean="0"/>
              <a:t>…..</a:t>
            </a:r>
          </a:p>
          <a:p>
            <a:pPr marL="0" indent="0">
              <a:buNone/>
            </a:pPr>
            <a:r>
              <a:rPr lang="en-US" altLang="ja-JP" dirty="0"/>
              <a:t> </a:t>
            </a:r>
            <a:r>
              <a:rPr lang="en-US" altLang="ja-JP" dirty="0" smtClean="0"/>
              <a:t>           </a:t>
            </a:r>
            <a:r>
              <a:rPr lang="ja-JP" altLang="en-US" dirty="0" smtClean="0"/>
              <a:t>　　　　</a:t>
            </a:r>
            <a:r>
              <a:rPr lang="en-US" altLang="ja-JP" dirty="0" smtClean="0"/>
              <a:t> </a:t>
            </a:r>
            <a:r>
              <a:rPr lang="ja-JP" altLang="en-US" dirty="0" smtClean="0"/>
              <a:t>　　　　　　　　</a:t>
            </a:r>
            <a:r>
              <a:rPr lang="ja-JP" altLang="en-US" sz="2400" dirty="0" smtClean="0"/>
              <a:t>名器「タコ壺」のできあがり</a:t>
            </a:r>
            <a:endParaRPr kumimoji="1" lang="ja-JP" altLang="en-US" sz="2400" dirty="0"/>
          </a:p>
        </p:txBody>
      </p:sp>
    </p:spTree>
    <p:extLst>
      <p:ext uri="{BB962C8B-B14F-4D97-AF65-F5344CB8AC3E}">
        <p14:creationId xmlns:p14="http://schemas.microsoft.com/office/powerpoint/2010/main" val="28467451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経絡ストレッチを取り入れてみよう</a:t>
            </a:r>
            <a:endParaRPr kumimoji="1" lang="ja-JP" altLang="en-US" dirty="0"/>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878" y="1412776"/>
            <a:ext cx="4229433" cy="4525962"/>
          </a:xfrm>
        </p:spPr>
      </p:pic>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6314" y="1132602"/>
            <a:ext cx="4734198" cy="4896544"/>
          </a:xfrm>
          <a:prstGeom prst="rect">
            <a:avLst/>
          </a:prstGeom>
        </p:spPr>
      </p:pic>
      <p:sp>
        <p:nvSpPr>
          <p:cNvPr id="6" name="テキスト ボックス 5"/>
          <p:cNvSpPr txBox="1"/>
          <p:nvPr/>
        </p:nvSpPr>
        <p:spPr>
          <a:xfrm>
            <a:off x="446638" y="1175956"/>
            <a:ext cx="923330" cy="1838004"/>
          </a:xfrm>
          <a:prstGeom prst="rect">
            <a:avLst/>
          </a:prstGeom>
          <a:noFill/>
        </p:spPr>
        <p:txBody>
          <a:bodyPr vert="eaVert" wrap="none" rtlCol="0">
            <a:spAutoFit/>
          </a:bodyPr>
          <a:lstStyle/>
          <a:p>
            <a:r>
              <a:rPr kumimoji="1" lang="ja-JP" altLang="en-US" sz="2400" dirty="0" smtClean="0">
                <a:latin typeface="+mj-ea"/>
                <a:ea typeface="+mj-ea"/>
              </a:rPr>
              <a:t>腎経を</a:t>
            </a:r>
            <a:endParaRPr kumimoji="1" lang="en-US" altLang="ja-JP" sz="2400" dirty="0" smtClean="0">
              <a:latin typeface="+mj-ea"/>
              <a:ea typeface="+mj-ea"/>
            </a:endParaRPr>
          </a:p>
          <a:p>
            <a:r>
              <a:rPr lang="ja-JP" altLang="en-US" sz="2400" dirty="0">
                <a:latin typeface="+mj-ea"/>
                <a:ea typeface="+mj-ea"/>
              </a:rPr>
              <a:t>感じてみよう</a:t>
            </a:r>
            <a:endParaRPr kumimoji="1" lang="ja-JP" altLang="en-US" sz="2400" dirty="0">
              <a:latin typeface="+mj-ea"/>
              <a:ea typeface="+mj-ea"/>
            </a:endParaRPr>
          </a:p>
        </p:txBody>
      </p:sp>
      <p:sp>
        <p:nvSpPr>
          <p:cNvPr id="3" name="テキスト ボックス 2"/>
          <p:cNvSpPr txBox="1"/>
          <p:nvPr/>
        </p:nvSpPr>
        <p:spPr>
          <a:xfrm>
            <a:off x="4572000" y="6381328"/>
            <a:ext cx="4464496" cy="261610"/>
          </a:xfrm>
          <a:prstGeom prst="rect">
            <a:avLst/>
          </a:prstGeom>
          <a:noFill/>
        </p:spPr>
        <p:txBody>
          <a:bodyPr wrap="square" rtlCol="0">
            <a:spAutoFit/>
          </a:bodyPr>
          <a:lstStyle/>
          <a:p>
            <a:r>
              <a:rPr lang="ja-JP" altLang="en-US" sz="1100" dirty="0"/>
              <a:t>参考：心と体がよみがえる　経絡ストレッチ　中村勝美著　（池田書店）</a:t>
            </a:r>
          </a:p>
        </p:txBody>
      </p:sp>
    </p:spTree>
    <p:extLst>
      <p:ext uri="{BB962C8B-B14F-4D97-AF65-F5344CB8AC3E}">
        <p14:creationId xmlns:p14="http://schemas.microsoft.com/office/powerpoint/2010/main" val="5137470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536" y="1268760"/>
            <a:ext cx="4392488" cy="5054074"/>
          </a:xfrm>
        </p:spPr>
      </p:pic>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008" y="1340768"/>
            <a:ext cx="4272286" cy="4968552"/>
          </a:xfrm>
          <a:prstGeom prst="rect">
            <a:avLst/>
          </a:prstGeom>
        </p:spPr>
      </p:pic>
      <p:sp>
        <p:nvSpPr>
          <p:cNvPr id="6" name="テキスト ボックス 5"/>
          <p:cNvSpPr txBox="1"/>
          <p:nvPr/>
        </p:nvSpPr>
        <p:spPr>
          <a:xfrm>
            <a:off x="375211" y="1344397"/>
            <a:ext cx="553998" cy="707886"/>
          </a:xfrm>
          <a:prstGeom prst="rect">
            <a:avLst/>
          </a:prstGeom>
          <a:noFill/>
        </p:spPr>
        <p:txBody>
          <a:bodyPr vert="eaVert" wrap="none" rtlCol="0">
            <a:spAutoFit/>
          </a:bodyPr>
          <a:lstStyle/>
          <a:p>
            <a:r>
              <a:rPr kumimoji="1" lang="ja-JP" altLang="en-US" sz="2400" dirty="0" smtClean="0"/>
              <a:t>胆経</a:t>
            </a:r>
            <a:endParaRPr kumimoji="1" lang="ja-JP" altLang="en-US" sz="2400" dirty="0"/>
          </a:p>
        </p:txBody>
      </p:sp>
      <p:sp>
        <p:nvSpPr>
          <p:cNvPr id="7" name="テキスト ボックス 6"/>
          <p:cNvSpPr txBox="1"/>
          <p:nvPr/>
        </p:nvSpPr>
        <p:spPr>
          <a:xfrm>
            <a:off x="4788024" y="1340768"/>
            <a:ext cx="553998" cy="1015663"/>
          </a:xfrm>
          <a:prstGeom prst="rect">
            <a:avLst/>
          </a:prstGeom>
          <a:noFill/>
        </p:spPr>
        <p:txBody>
          <a:bodyPr vert="eaVert" wrap="none" rtlCol="0">
            <a:spAutoFit/>
          </a:bodyPr>
          <a:lstStyle/>
          <a:p>
            <a:r>
              <a:rPr kumimoji="1" lang="ja-JP" altLang="en-US" sz="2400" dirty="0" smtClean="0"/>
              <a:t>膀胱経</a:t>
            </a:r>
            <a:endParaRPr kumimoji="1" lang="ja-JP" altLang="en-US" sz="2400" dirty="0"/>
          </a:p>
        </p:txBody>
      </p:sp>
      <p:sp>
        <p:nvSpPr>
          <p:cNvPr id="8" name="テキスト ボックス 7"/>
          <p:cNvSpPr txBox="1"/>
          <p:nvPr/>
        </p:nvSpPr>
        <p:spPr>
          <a:xfrm>
            <a:off x="4644008" y="6440125"/>
            <a:ext cx="4262705" cy="261610"/>
          </a:xfrm>
          <a:prstGeom prst="rect">
            <a:avLst/>
          </a:prstGeom>
          <a:noFill/>
        </p:spPr>
        <p:txBody>
          <a:bodyPr wrap="none" rtlCol="0">
            <a:spAutoFit/>
          </a:bodyPr>
          <a:lstStyle/>
          <a:p>
            <a:r>
              <a:rPr kumimoji="1" lang="ja-JP" altLang="en-US" sz="1100" dirty="0" smtClean="0"/>
              <a:t>参考：心と体がよみがえる　経絡ストレッチ　中村勝美著　（池田書店）</a:t>
            </a:r>
            <a:endParaRPr kumimoji="1" lang="ja-JP" altLang="en-US" sz="1100" dirty="0"/>
          </a:p>
        </p:txBody>
      </p:sp>
    </p:spTree>
    <p:extLst>
      <p:ext uri="{BB962C8B-B14F-4D97-AF65-F5344CB8AC3E}">
        <p14:creationId xmlns:p14="http://schemas.microsoft.com/office/powerpoint/2010/main" val="198278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013" y="-19072"/>
            <a:ext cx="7419975" cy="415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コンテンツ プレースホルダー 2"/>
          <p:cNvSpPr>
            <a:spLocks noGrp="1"/>
          </p:cNvSpPr>
          <p:nvPr>
            <p:ph idx="1"/>
          </p:nvPr>
        </p:nvSpPr>
        <p:spPr>
          <a:xfrm>
            <a:off x="467544" y="4262598"/>
            <a:ext cx="8208912" cy="2478770"/>
          </a:xfrm>
        </p:spPr>
        <p:txBody>
          <a:bodyPr/>
          <a:lstStyle/>
          <a:p>
            <a:pPr marL="0" indent="0" algn="ctr">
              <a:buNone/>
            </a:pPr>
            <a:r>
              <a:rPr lang="ja-JP" altLang="en-US" sz="4400" dirty="0"/>
              <a:t>デリケートゾーンのケア</a:t>
            </a:r>
            <a:r>
              <a:rPr lang="ja-JP" altLang="en-US" sz="4400" dirty="0" smtClean="0"/>
              <a:t>から</a:t>
            </a:r>
            <a:endParaRPr lang="ja-JP" altLang="en-US" sz="2000" dirty="0"/>
          </a:p>
          <a:p>
            <a:pPr marL="0" indent="0" algn="ctr">
              <a:buNone/>
            </a:pPr>
            <a:r>
              <a:rPr lang="ja-JP" altLang="en-US" sz="4400" dirty="0"/>
              <a:t>健康に</a:t>
            </a:r>
            <a:r>
              <a:rPr lang="ja-JP" altLang="en-US" sz="4400" dirty="0" smtClean="0"/>
              <a:t>なる　キレイになる</a:t>
            </a:r>
            <a:endParaRPr lang="ja-JP" altLang="en-US" sz="2000" dirty="0"/>
          </a:p>
          <a:p>
            <a:pPr marL="0" indent="0" algn="ctr">
              <a:buNone/>
            </a:pPr>
            <a:endParaRPr kumimoji="1" lang="ja-JP" altLang="en-US" dirty="0"/>
          </a:p>
        </p:txBody>
      </p:sp>
      <p:sp>
        <p:nvSpPr>
          <p:cNvPr id="4" name="テキスト ボックス 3"/>
          <p:cNvSpPr txBox="1"/>
          <p:nvPr/>
        </p:nvSpPr>
        <p:spPr>
          <a:xfrm>
            <a:off x="7452320" y="6021288"/>
            <a:ext cx="1224136" cy="400110"/>
          </a:xfrm>
          <a:prstGeom prst="rect">
            <a:avLst/>
          </a:prstGeom>
          <a:noFill/>
        </p:spPr>
        <p:txBody>
          <a:bodyPr wrap="square" rtlCol="0">
            <a:spAutoFit/>
          </a:bodyPr>
          <a:lstStyle/>
          <a:p>
            <a:r>
              <a:rPr kumimoji="1" lang="ja-JP" altLang="en-US" sz="2000" dirty="0" smtClean="0"/>
              <a:t>ＥＮＤ</a:t>
            </a:r>
            <a:endParaRPr kumimoji="1" lang="ja-JP" altLang="en-US" sz="2000" dirty="0"/>
          </a:p>
        </p:txBody>
      </p:sp>
    </p:spTree>
    <p:extLst>
      <p:ext uri="{BB962C8B-B14F-4D97-AF65-F5344CB8AC3E}">
        <p14:creationId xmlns:p14="http://schemas.microsoft.com/office/powerpoint/2010/main" val="32845801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600" dirty="0" smtClean="0"/>
              <a:t>デリケートゾーンってどんなところ？</a:t>
            </a:r>
            <a:endParaRPr kumimoji="1" lang="ja-JP" altLang="en-US" sz="3600" dirty="0"/>
          </a:p>
        </p:txBody>
      </p:sp>
      <p:pic>
        <p:nvPicPr>
          <p:cNvPr id="102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827584" y="1189885"/>
            <a:ext cx="6984776" cy="5531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41485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5871" y="692696"/>
            <a:ext cx="8892427" cy="583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323528" y="6525344"/>
            <a:ext cx="8640960" cy="369332"/>
          </a:xfrm>
          <a:prstGeom prst="rect">
            <a:avLst/>
          </a:prstGeom>
          <a:noFill/>
        </p:spPr>
        <p:txBody>
          <a:bodyPr wrap="square" rtlCol="0">
            <a:spAutoFit/>
          </a:bodyPr>
          <a:lstStyle/>
          <a:p>
            <a:pPr algn="r"/>
            <a:r>
              <a:rPr lang="en-US" altLang="ja-JP" dirty="0"/>
              <a:t>JAMIE </a:t>
            </a:r>
            <a:r>
              <a:rPr lang="en-US" altLang="ja-JP" dirty="0" err="1" smtClean="0"/>
              <a:t>McCARTNEY</a:t>
            </a:r>
            <a:r>
              <a:rPr lang="ja-JP" altLang="en-US" dirty="0" smtClean="0"/>
              <a:t>　</a:t>
            </a:r>
            <a:r>
              <a:rPr lang="ja-JP" altLang="en-US" sz="1400" dirty="0" smtClean="0"/>
              <a:t>トリエンナーレ</a:t>
            </a:r>
            <a:r>
              <a:rPr lang="ja-JP" altLang="en-US" sz="1400" dirty="0"/>
              <a:t>・ディ・ミラノ美術館、ミラノ・イタリア、</a:t>
            </a:r>
            <a:r>
              <a:rPr lang="en-US" altLang="ja-JP" sz="1400" dirty="0"/>
              <a:t>2013</a:t>
            </a:r>
            <a:r>
              <a:rPr lang="ja-JP" altLang="en-US" sz="1400" dirty="0"/>
              <a:t>年の巨大な城壁 </a:t>
            </a:r>
            <a:endParaRPr kumimoji="1" lang="ja-JP" altLang="en-US" sz="1400" dirty="0"/>
          </a:p>
        </p:txBody>
      </p:sp>
      <p:sp>
        <p:nvSpPr>
          <p:cNvPr id="5" name="テキスト ボックス 4"/>
          <p:cNvSpPr txBox="1"/>
          <p:nvPr/>
        </p:nvSpPr>
        <p:spPr>
          <a:xfrm>
            <a:off x="323528" y="116632"/>
            <a:ext cx="8136904" cy="369332"/>
          </a:xfrm>
          <a:prstGeom prst="rect">
            <a:avLst/>
          </a:prstGeom>
          <a:noFill/>
        </p:spPr>
        <p:txBody>
          <a:bodyPr wrap="square" rtlCol="0">
            <a:spAutoFit/>
          </a:bodyPr>
          <a:lstStyle/>
          <a:p>
            <a:pPr algn="ctr"/>
            <a:r>
              <a:rPr lang="en-US" altLang="ja-JP" dirty="0"/>
              <a:t>Changing female body image through art</a:t>
            </a:r>
            <a:endParaRPr kumimoji="1" lang="ja-JP" altLang="en-US" dirty="0"/>
          </a:p>
        </p:txBody>
      </p:sp>
    </p:spTree>
    <p:extLst>
      <p:ext uri="{BB962C8B-B14F-4D97-AF65-F5344CB8AC3E}">
        <p14:creationId xmlns:p14="http://schemas.microsoft.com/office/powerpoint/2010/main" val="14499915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9552" y="476672"/>
            <a:ext cx="8229600" cy="863600"/>
          </a:xfrm>
        </p:spPr>
        <p:txBody>
          <a:bodyPr/>
          <a:lstStyle/>
          <a:p>
            <a:r>
              <a:rPr kumimoji="1" lang="ja-JP" altLang="en-US" sz="3200" dirty="0" smtClean="0"/>
              <a:t>デリケートゾーン、なんと呼んでいますか？</a:t>
            </a:r>
            <a:endParaRPr kumimoji="1" lang="ja-JP" altLang="en-US" sz="3200" dirty="0"/>
          </a:p>
        </p:txBody>
      </p:sp>
      <p:sp>
        <p:nvSpPr>
          <p:cNvPr id="3" name="コンテンツ プレースホルダー 2"/>
          <p:cNvSpPr>
            <a:spLocks noGrp="1"/>
          </p:cNvSpPr>
          <p:nvPr>
            <p:ph idx="1"/>
          </p:nvPr>
        </p:nvSpPr>
        <p:spPr>
          <a:xfrm>
            <a:off x="899592" y="1412776"/>
            <a:ext cx="7797552" cy="4968552"/>
          </a:xfrm>
        </p:spPr>
        <p:txBody>
          <a:bodyPr/>
          <a:lstStyle/>
          <a:p>
            <a:pPr marL="0" indent="0">
              <a:buNone/>
            </a:pPr>
            <a:r>
              <a:rPr kumimoji="1" lang="ja-JP" altLang="en-US" sz="2800" dirty="0" smtClean="0"/>
              <a:t>東北・北海道：ダンベ、へっぺ、ベコ</a:t>
            </a:r>
            <a:endParaRPr kumimoji="1" lang="en-US" altLang="ja-JP" sz="2800" dirty="0" smtClean="0"/>
          </a:p>
          <a:p>
            <a:pPr marL="0" indent="0">
              <a:buNone/>
            </a:pPr>
            <a:r>
              <a:rPr lang="ja-JP" altLang="en-US" sz="2800" dirty="0" smtClean="0"/>
              <a:t>関東甲信越：オマンコ、オベンチョ、ベベ</a:t>
            </a:r>
            <a:endParaRPr lang="en-US" altLang="ja-JP" sz="2800" dirty="0" smtClean="0"/>
          </a:p>
          <a:p>
            <a:pPr marL="0" indent="0">
              <a:buNone/>
            </a:pPr>
            <a:r>
              <a:rPr lang="ja-JP" altLang="en-US" sz="2800" dirty="0" smtClean="0"/>
              <a:t>近畿・中四国：オメコ、オソソ、オダイジチャン</a:t>
            </a:r>
            <a:endParaRPr lang="en-US" altLang="ja-JP" sz="2800" dirty="0" smtClean="0"/>
          </a:p>
          <a:p>
            <a:pPr marL="0" indent="0">
              <a:buNone/>
            </a:pPr>
            <a:r>
              <a:rPr lang="ja-JP" altLang="en-US" sz="2800" dirty="0" smtClean="0"/>
              <a:t>九州：ボボ、チョンチョン、オメッチョ</a:t>
            </a:r>
            <a:endParaRPr lang="en-US" altLang="ja-JP" sz="2800" dirty="0" smtClean="0"/>
          </a:p>
          <a:p>
            <a:pPr marL="0" indent="0">
              <a:buNone/>
            </a:pPr>
            <a:r>
              <a:rPr lang="ja-JP" altLang="en-US" sz="2800" dirty="0" smtClean="0"/>
              <a:t>沖縄：</a:t>
            </a:r>
            <a:r>
              <a:rPr lang="ja-JP" altLang="en-US" sz="2800" dirty="0"/>
              <a:t>ヒー、ホ、</a:t>
            </a:r>
            <a:r>
              <a:rPr lang="ja-JP" altLang="en-US" sz="2800" dirty="0" smtClean="0"/>
              <a:t>ホウミ</a:t>
            </a:r>
            <a:endParaRPr lang="en-US" altLang="ja-JP" sz="2800" dirty="0" smtClean="0"/>
          </a:p>
          <a:p>
            <a:pPr marL="0" indent="0">
              <a:buNone/>
            </a:pPr>
            <a:endParaRPr lang="ja-JP" altLang="en-US" sz="800" dirty="0"/>
          </a:p>
          <a:p>
            <a:pPr marL="0" indent="0">
              <a:buNone/>
            </a:pPr>
            <a:r>
              <a:rPr kumimoji="1" lang="en-US" altLang="ja-JP" dirty="0" smtClean="0"/>
              <a:t> </a:t>
            </a:r>
            <a:r>
              <a:rPr lang="ja-JP" altLang="en-US" dirty="0" smtClean="0"/>
              <a:t>古い時代には「ほと」という呼び名があった。</a:t>
            </a:r>
            <a:r>
              <a:rPr lang="ja-JP" altLang="en-US" sz="1800" dirty="0" smtClean="0"/>
              <a:t>古事記</a:t>
            </a:r>
            <a:r>
              <a:rPr lang="ja-JP" altLang="en-US" sz="1800" dirty="0"/>
              <a:t>にみられる記述では、イザナミ（伊耶那美）が火の神軻遇突智（迦具土神・かぐつち）を産んだために陰部に火傷を負って病に臥せのちに亡くなる。この陰部を美蕃登（みほと＝美しい女性器）と表してある</a:t>
            </a:r>
            <a:r>
              <a:rPr lang="ja-JP" altLang="en-US" sz="1800" dirty="0" smtClean="0"/>
              <a:t>。</a:t>
            </a:r>
            <a:endParaRPr lang="en-US" altLang="ja-JP" sz="1800" dirty="0" smtClean="0"/>
          </a:p>
          <a:p>
            <a:pPr marL="0" indent="0">
              <a:buNone/>
            </a:pPr>
            <a:endParaRPr lang="en-US" altLang="ja-JP" sz="1800" dirty="0"/>
          </a:p>
          <a:p>
            <a:pPr marL="0" indent="0">
              <a:buNone/>
            </a:pPr>
            <a:r>
              <a:rPr lang="ja-JP" altLang="en-US" sz="2800" dirty="0" smtClean="0"/>
              <a:t>現代では：オマタ　ワレメちゃん　おちょんちょん</a:t>
            </a:r>
            <a:endParaRPr lang="ja-JP" altLang="en-US" sz="2800" dirty="0"/>
          </a:p>
          <a:p>
            <a:pPr marL="0" indent="0">
              <a:buNone/>
            </a:pPr>
            <a:endParaRPr kumimoji="1" lang="ja-JP" altLang="en-US" dirty="0"/>
          </a:p>
        </p:txBody>
      </p:sp>
    </p:spTree>
    <p:extLst>
      <p:ext uri="{BB962C8B-B14F-4D97-AF65-F5344CB8AC3E}">
        <p14:creationId xmlns:p14="http://schemas.microsoft.com/office/powerpoint/2010/main" val="16069624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8313" y="333152"/>
            <a:ext cx="8229600" cy="863600"/>
          </a:xfrm>
        </p:spPr>
        <p:txBody>
          <a:bodyPr/>
          <a:lstStyle/>
          <a:p>
            <a:r>
              <a:rPr kumimoji="1" lang="ja-JP" altLang="en-US" sz="3600" dirty="0" smtClean="0"/>
              <a:t>女性の体はどう変わる？</a:t>
            </a:r>
            <a:endParaRPr kumimoji="1" lang="ja-JP" altLang="en-US" sz="3600" dirty="0"/>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43608" y="1078501"/>
            <a:ext cx="7416824" cy="4150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395536" y="5415607"/>
            <a:ext cx="8748464" cy="461665"/>
          </a:xfrm>
          <a:prstGeom prst="rect">
            <a:avLst/>
          </a:prstGeom>
          <a:noFill/>
        </p:spPr>
        <p:txBody>
          <a:bodyPr wrap="square" rtlCol="0">
            <a:spAutoFit/>
          </a:bodyPr>
          <a:lstStyle/>
          <a:p>
            <a:r>
              <a:rPr kumimoji="1" lang="ja-JP" altLang="en-US" sz="2400" dirty="0" smtClean="0"/>
              <a:t>幼児期⇒二次</a:t>
            </a:r>
            <a:r>
              <a:rPr lang="ja-JP" altLang="en-US" sz="2400" dirty="0"/>
              <a:t>性徴</a:t>
            </a:r>
            <a:r>
              <a:rPr kumimoji="1" lang="ja-JP" altLang="en-US" sz="2400" dirty="0" smtClean="0"/>
              <a:t>期⇒成熟期（妊娠期を含む）⇒更年期⇒老年期</a:t>
            </a:r>
            <a:endParaRPr kumimoji="1" lang="ja-JP" altLang="en-US" sz="2400" dirty="0"/>
          </a:p>
        </p:txBody>
      </p:sp>
    </p:spTree>
    <p:extLst>
      <p:ext uri="{BB962C8B-B14F-4D97-AF65-F5344CB8AC3E}">
        <p14:creationId xmlns:p14="http://schemas.microsoft.com/office/powerpoint/2010/main" val="29357508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8313" y="621184"/>
            <a:ext cx="8229600" cy="863600"/>
          </a:xfrm>
        </p:spPr>
        <p:txBody>
          <a:bodyPr/>
          <a:lstStyle/>
          <a:p>
            <a:r>
              <a:rPr lang="ja-JP" altLang="en-US" dirty="0" smtClean="0"/>
              <a:t>メノポーズ</a:t>
            </a:r>
            <a:r>
              <a:rPr lang="ja-JP" altLang="en-US" sz="3200" dirty="0" smtClean="0"/>
              <a:t>（</a:t>
            </a:r>
            <a:r>
              <a:rPr lang="en-US" altLang="ja-JP" sz="3200" dirty="0" smtClean="0"/>
              <a:t>Menopause</a:t>
            </a:r>
            <a:r>
              <a:rPr lang="ja-JP" altLang="en-US" sz="3200" dirty="0" smtClean="0"/>
              <a:t>：更年期）とは</a:t>
            </a:r>
            <a:endParaRPr kumimoji="1" lang="ja-JP" altLang="en-US" sz="3200" dirty="0"/>
          </a:p>
        </p:txBody>
      </p:sp>
      <p:sp>
        <p:nvSpPr>
          <p:cNvPr id="3" name="コンテンツ プレースホルダー 2"/>
          <p:cNvSpPr>
            <a:spLocks noGrp="1"/>
          </p:cNvSpPr>
          <p:nvPr>
            <p:ph idx="1"/>
          </p:nvPr>
        </p:nvSpPr>
        <p:spPr>
          <a:xfrm>
            <a:off x="468312" y="1711350"/>
            <a:ext cx="8568184" cy="4525962"/>
          </a:xfrm>
        </p:spPr>
        <p:txBody>
          <a:bodyPr/>
          <a:lstStyle/>
          <a:p>
            <a:pPr marL="0" indent="0">
              <a:buNone/>
            </a:pPr>
            <a:r>
              <a:rPr lang="ja-JP" altLang="en-US" dirty="0" smtClean="0"/>
              <a:t>・</a:t>
            </a:r>
            <a:r>
              <a:rPr lang="ja-JP" altLang="en-US" u="sng" dirty="0" smtClean="0"/>
              <a:t>更</a:t>
            </a:r>
            <a:r>
              <a:rPr lang="ja-JP" altLang="en-US" u="sng" dirty="0"/>
              <a:t>年期</a:t>
            </a:r>
            <a:r>
              <a:rPr lang="ja-JP" altLang="en-US" dirty="0"/>
              <a:t>とは閉経をはさんだ前後</a:t>
            </a:r>
            <a:r>
              <a:rPr lang="en-US" altLang="ja-JP" dirty="0"/>
              <a:t>10</a:t>
            </a:r>
            <a:r>
              <a:rPr lang="ja-JP" altLang="en-US" dirty="0" smtClean="0"/>
              <a:t>年間をいい</a:t>
            </a:r>
            <a:endParaRPr lang="en-US" altLang="ja-JP" dirty="0" smtClean="0"/>
          </a:p>
          <a:p>
            <a:pPr marL="0" indent="0">
              <a:buNone/>
            </a:pPr>
            <a:r>
              <a:rPr lang="ja-JP" altLang="en-US" dirty="0" smtClean="0"/>
              <a:t>　ます。　</a:t>
            </a:r>
            <a:endParaRPr lang="en-US" altLang="ja-JP" dirty="0" smtClean="0"/>
          </a:p>
          <a:p>
            <a:pPr marL="0" indent="0">
              <a:buNone/>
            </a:pPr>
            <a:endParaRPr lang="en-US" altLang="ja-JP" sz="1200" b="1" dirty="0"/>
          </a:p>
          <a:p>
            <a:pPr marL="0" indent="0">
              <a:buNone/>
            </a:pPr>
            <a:r>
              <a:rPr lang="ja-JP" altLang="en-US" dirty="0" smtClean="0"/>
              <a:t>・この</a:t>
            </a:r>
            <a:r>
              <a:rPr lang="ja-JP" altLang="en-US" dirty="0"/>
              <a:t>時期に多くの女性になんらか</a:t>
            </a:r>
            <a:r>
              <a:rPr lang="ja-JP" altLang="en-US" dirty="0" smtClean="0"/>
              <a:t>の形で起こる</a:t>
            </a:r>
            <a:endParaRPr lang="en-US" altLang="ja-JP" dirty="0" smtClean="0"/>
          </a:p>
          <a:p>
            <a:pPr marL="0" indent="0">
              <a:buNone/>
            </a:pPr>
            <a:r>
              <a:rPr lang="ja-JP" altLang="en-US" dirty="0"/>
              <a:t>　</a:t>
            </a:r>
            <a:r>
              <a:rPr lang="ja-JP" altLang="en-US" dirty="0" smtClean="0"/>
              <a:t>不調は</a:t>
            </a:r>
            <a:r>
              <a:rPr lang="ja-JP" altLang="en-US" u="sng" dirty="0" smtClean="0">
                <a:solidFill>
                  <a:schemeClr val="accent4">
                    <a:lumMod val="75000"/>
                  </a:schemeClr>
                </a:solidFill>
              </a:rPr>
              <a:t>更</a:t>
            </a:r>
            <a:r>
              <a:rPr lang="ja-JP" altLang="en-US" u="sng" dirty="0">
                <a:solidFill>
                  <a:schemeClr val="accent4">
                    <a:lumMod val="75000"/>
                  </a:schemeClr>
                </a:solidFill>
              </a:rPr>
              <a:t>年期</a:t>
            </a:r>
            <a:r>
              <a:rPr lang="ja-JP" altLang="en-US" u="sng" dirty="0" smtClean="0">
                <a:solidFill>
                  <a:schemeClr val="accent4">
                    <a:lumMod val="75000"/>
                  </a:schemeClr>
                </a:solidFill>
              </a:rPr>
              <a:t>症状</a:t>
            </a:r>
            <a:r>
              <a:rPr lang="ja-JP" altLang="en-US" dirty="0" smtClean="0"/>
              <a:t>と呼ばれています。</a:t>
            </a:r>
            <a:endParaRPr lang="en-US" altLang="ja-JP" dirty="0" smtClean="0"/>
          </a:p>
          <a:p>
            <a:pPr marL="0" indent="0">
              <a:buNone/>
            </a:pPr>
            <a:endParaRPr lang="en-US" altLang="ja-JP" sz="1200" dirty="0" smtClean="0"/>
          </a:p>
          <a:p>
            <a:pPr marL="0" indent="0">
              <a:buNone/>
            </a:pPr>
            <a:endParaRPr lang="ja-JP" altLang="en-US" sz="1200" dirty="0"/>
          </a:p>
          <a:p>
            <a:pPr marL="0" indent="0">
              <a:buNone/>
            </a:pPr>
            <a:r>
              <a:rPr lang="ja-JP" altLang="en-US" dirty="0" smtClean="0"/>
              <a:t>・</a:t>
            </a:r>
            <a:r>
              <a:rPr lang="ja-JP" altLang="en-US" u="sng" dirty="0" smtClean="0">
                <a:solidFill>
                  <a:srgbClr val="FF0000"/>
                </a:solidFill>
              </a:rPr>
              <a:t>更</a:t>
            </a:r>
            <a:r>
              <a:rPr lang="ja-JP" altLang="en-US" u="sng" dirty="0">
                <a:solidFill>
                  <a:srgbClr val="FF0000"/>
                </a:solidFill>
              </a:rPr>
              <a:t>年期</a:t>
            </a:r>
            <a:r>
              <a:rPr lang="ja-JP" altLang="en-US" u="sng" dirty="0" smtClean="0">
                <a:solidFill>
                  <a:srgbClr val="FF0000"/>
                </a:solidFill>
              </a:rPr>
              <a:t>障害</a:t>
            </a:r>
            <a:r>
              <a:rPr lang="ja-JP" altLang="en-US" dirty="0" smtClean="0"/>
              <a:t>と</a:t>
            </a:r>
            <a:r>
              <a:rPr lang="ja-JP" altLang="en-US" dirty="0"/>
              <a:t>はその症状がひどく、仕事</a:t>
            </a:r>
            <a:r>
              <a:rPr lang="ja-JP" altLang="en-US" dirty="0" smtClean="0"/>
              <a:t>や家事　　</a:t>
            </a:r>
            <a:endParaRPr lang="en-US" altLang="ja-JP" dirty="0" smtClean="0"/>
          </a:p>
          <a:p>
            <a:pPr marL="0" indent="0">
              <a:buNone/>
            </a:pPr>
            <a:r>
              <a:rPr lang="ja-JP" altLang="en-US" dirty="0"/>
              <a:t>　</a:t>
            </a:r>
            <a:r>
              <a:rPr lang="ja-JP" altLang="en-US" dirty="0" smtClean="0"/>
              <a:t>など</a:t>
            </a:r>
            <a:r>
              <a:rPr lang="ja-JP" altLang="en-US" dirty="0"/>
              <a:t>日常生活</a:t>
            </a:r>
            <a:r>
              <a:rPr lang="ja-JP" altLang="en-US" dirty="0" smtClean="0"/>
              <a:t>ができない</a:t>
            </a:r>
            <a:r>
              <a:rPr lang="ja-JP" altLang="en-US" dirty="0"/>
              <a:t>ほどの状態</a:t>
            </a:r>
            <a:r>
              <a:rPr lang="ja-JP" altLang="en-US" dirty="0" smtClean="0"/>
              <a:t>をいいます。</a:t>
            </a:r>
            <a:endParaRPr kumimoji="1" lang="ja-JP" altLang="en-US" dirty="0"/>
          </a:p>
        </p:txBody>
      </p:sp>
    </p:spTree>
    <p:extLst>
      <p:ext uri="{BB962C8B-B14F-4D97-AF65-F5344CB8AC3E}">
        <p14:creationId xmlns:p14="http://schemas.microsoft.com/office/powerpoint/2010/main" val="27066398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06721" y="2075656"/>
            <a:ext cx="7552783"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1"/>
          <p:cNvSpPr>
            <a:spLocks noGrp="1"/>
          </p:cNvSpPr>
          <p:nvPr>
            <p:ph type="title"/>
          </p:nvPr>
        </p:nvSpPr>
        <p:spPr>
          <a:xfrm>
            <a:off x="804280" y="260648"/>
            <a:ext cx="7560840" cy="2376264"/>
          </a:xfrm>
        </p:spPr>
        <p:txBody>
          <a:bodyPr/>
          <a:lstStyle/>
          <a:p>
            <a:pPr algn="l"/>
            <a:r>
              <a:rPr kumimoji="1" lang="ja-JP" altLang="en-US" sz="4000" dirty="0" smtClean="0"/>
              <a:t>　　　　　　そもそも閉経とは</a:t>
            </a:r>
            <a:r>
              <a:rPr lang="en-US" altLang="ja-JP" sz="4000" dirty="0" smtClean="0"/>
              <a:t/>
            </a:r>
            <a:br>
              <a:rPr lang="en-US" altLang="ja-JP" sz="4000" dirty="0" smtClean="0"/>
            </a:br>
            <a:r>
              <a:rPr lang="ja-JP" altLang="en-US" sz="2800" dirty="0" smtClean="0"/>
              <a:t>閉経</a:t>
            </a:r>
            <a:r>
              <a:rPr lang="ja-JP" altLang="en-US" sz="2800" dirty="0"/>
              <a:t>とは卵巣の活動性が次第に低下し、ついに月経が永久に停止することを言います。一般的に</a:t>
            </a:r>
            <a:r>
              <a:rPr lang="ja-JP" altLang="en-US" sz="2800" dirty="0" smtClean="0"/>
              <a:t>は</a:t>
            </a:r>
            <a:r>
              <a:rPr lang="en-US" altLang="ja-JP" sz="2800" dirty="0" smtClean="0"/>
              <a:t>12</a:t>
            </a:r>
            <a:r>
              <a:rPr lang="ja-JP" altLang="en-US" sz="2800" dirty="0"/>
              <a:t>カ月</a:t>
            </a:r>
            <a:r>
              <a:rPr lang="ja-JP" altLang="en-US" sz="2800" dirty="0" smtClean="0"/>
              <a:t>以上</a:t>
            </a:r>
            <a:r>
              <a:rPr lang="ja-JP" altLang="en-US" sz="2800" dirty="0"/>
              <a:t>月経が来ないと閉経として</a:t>
            </a:r>
            <a:r>
              <a:rPr lang="ja-JP" altLang="en-US" sz="2800" dirty="0" smtClean="0"/>
              <a:t>います。　</a:t>
            </a:r>
            <a:endParaRPr kumimoji="1" lang="ja-JP" altLang="en-US" sz="2800" dirty="0"/>
          </a:p>
        </p:txBody>
      </p:sp>
      <p:sp>
        <p:nvSpPr>
          <p:cNvPr id="3" name="テキスト ボックス 2"/>
          <p:cNvSpPr txBox="1"/>
          <p:nvPr/>
        </p:nvSpPr>
        <p:spPr>
          <a:xfrm>
            <a:off x="395536" y="5733256"/>
            <a:ext cx="8136904" cy="923330"/>
          </a:xfrm>
          <a:prstGeom prst="rect">
            <a:avLst/>
          </a:prstGeom>
          <a:noFill/>
        </p:spPr>
        <p:txBody>
          <a:bodyPr wrap="square" rtlCol="0">
            <a:spAutoFit/>
          </a:bodyPr>
          <a:lstStyle/>
          <a:p>
            <a:r>
              <a:rPr lang="ja-JP" altLang="en-US" b="1" dirty="0"/>
              <a:t>日本人の平均閉経年齢は約５０歳ですが、個人差が大きく早い人</a:t>
            </a:r>
            <a:r>
              <a:rPr lang="ja-JP" altLang="en-US" b="1" dirty="0" smtClean="0"/>
              <a:t>で４０歳</a:t>
            </a:r>
            <a:r>
              <a:rPr lang="ja-JP" altLang="en-US" b="1" dirty="0"/>
              <a:t>台前半、遅い人で５０歳台後半に閉経を迎えます</a:t>
            </a:r>
            <a:r>
              <a:rPr lang="ja-JP" altLang="en-US" b="1" dirty="0" smtClean="0"/>
              <a:t>。</a:t>
            </a:r>
            <a:r>
              <a:rPr lang="en-US" altLang="ja-JP" b="1" dirty="0" smtClean="0"/>
              <a:t>43</a:t>
            </a:r>
            <a:r>
              <a:rPr lang="ja-JP" altLang="en-US" b="1" dirty="0" smtClean="0"/>
              <a:t>歳より前に閉経するのは早発閉経と言われます。</a:t>
            </a:r>
            <a:endParaRPr lang="ja-JP" altLang="en-US" b="1" dirty="0"/>
          </a:p>
        </p:txBody>
      </p:sp>
    </p:spTree>
    <p:extLst>
      <p:ext uri="{BB962C8B-B14F-4D97-AF65-F5344CB8AC3E}">
        <p14:creationId xmlns:p14="http://schemas.microsoft.com/office/powerpoint/2010/main" val="1362058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8313" y="333152"/>
            <a:ext cx="8229600" cy="863600"/>
          </a:xfrm>
        </p:spPr>
        <p:txBody>
          <a:bodyPr/>
          <a:lstStyle/>
          <a:p>
            <a:r>
              <a:rPr kumimoji="1" lang="ja-JP" altLang="en-US" sz="4000" dirty="0" smtClean="0"/>
              <a:t>月経の定義</a:t>
            </a:r>
            <a:endParaRPr kumimoji="1" lang="ja-JP" altLang="en-US" sz="4000" dirty="0"/>
          </a:p>
        </p:txBody>
      </p:sp>
      <p:pic>
        <p:nvPicPr>
          <p:cNvPr id="2053"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67544" y="1124744"/>
            <a:ext cx="8302539"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8455888"/>
      </p:ext>
    </p:extLst>
  </p:cSld>
  <p:clrMapOvr>
    <a:masterClrMapping/>
  </p:clrMapOvr>
  <p:timing>
    <p:tnLst>
      <p:par>
        <p:cTn id="1" dur="indefinite" restart="never" nodeType="tmRoot"/>
      </p:par>
    </p:tnLst>
  </p:timing>
</p:sld>
</file>

<file path=ppt/theme/theme1.xml><?xml version="1.0" encoding="utf-8"?>
<a:theme xmlns:a="http://schemas.openxmlformats.org/drawingml/2006/main" name="パステルカラーのパワーポイントデザインテンプレート">
  <a:themeElements>
    <a:clrScheme name="キュート">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パステルカラーのパワーポイントデザインテンプレート</Template>
  <TotalTime>2494</TotalTime>
  <Words>1216</Words>
  <Application>Microsoft Office PowerPoint</Application>
  <PresentationFormat>画面に合わせる (4:3)</PresentationFormat>
  <Paragraphs>242</Paragraphs>
  <Slides>27</Slides>
  <Notes>12</Notes>
  <HiddenSlides>0</HiddenSlides>
  <MMClips>0</MMClips>
  <ScaleCrop>false</ScaleCrop>
  <HeadingPairs>
    <vt:vector size="4" baseType="variant">
      <vt:variant>
        <vt:lpstr>テーマ</vt:lpstr>
      </vt:variant>
      <vt:variant>
        <vt:i4>1</vt:i4>
      </vt:variant>
      <vt:variant>
        <vt:lpstr>スライド タイトル</vt:lpstr>
      </vt:variant>
      <vt:variant>
        <vt:i4>27</vt:i4>
      </vt:variant>
    </vt:vector>
  </HeadingPairs>
  <TitlesOfParts>
    <vt:vector size="28" baseType="lpstr">
      <vt:lpstr>パステルカラーのパワーポイントデザインテンプレート</vt:lpstr>
      <vt:lpstr>メノポーズなお年頃（更年期）の デリケートゾーンケア</vt:lpstr>
      <vt:lpstr>デリケートゾーンのお手入れ、どうしていますか？</vt:lpstr>
      <vt:lpstr>デリケートゾーンってどんなところ？</vt:lpstr>
      <vt:lpstr>PowerPoint プレゼンテーション</vt:lpstr>
      <vt:lpstr>デリケートゾーン、なんと呼んでいますか？</vt:lpstr>
      <vt:lpstr>女性の体はどう変わる？</vt:lpstr>
      <vt:lpstr>メノポーズ（Menopause：更年期）とは</vt:lpstr>
      <vt:lpstr>　　　　　　そもそも閉経とは 閉経とは卵巣の活動性が次第に低下し、ついに月経が永久に停止することを言います。一般的には12カ月以上月経が来ないと閉経としています。　</vt:lpstr>
      <vt:lpstr>月経の定義</vt:lpstr>
      <vt:lpstr>閉経のタイプ</vt:lpstr>
      <vt:lpstr>代表的な更年期の症状</vt:lpstr>
      <vt:lpstr>更年期前後から注意したい病気</vt:lpstr>
      <vt:lpstr>PowerPoint プレゼンテーション</vt:lpstr>
      <vt:lpstr>骨盤臓器脱</vt:lpstr>
      <vt:lpstr>　　簡易更年期指数（SMI）</vt:lpstr>
      <vt:lpstr>判定＆解説　（自己採点の結果）</vt:lpstr>
      <vt:lpstr>更年期障害の治療法</vt:lpstr>
      <vt:lpstr>ホルモン補充療法(HRT）</vt:lpstr>
      <vt:lpstr>更年期の情報サイト</vt:lpstr>
      <vt:lpstr>エンジョイ　エイジング 婦人科のかかりつけ医を持ちましょう！</vt:lpstr>
      <vt:lpstr>更年期だからこその デリケートゾーンの拭き方・洗い方</vt:lpstr>
      <vt:lpstr>オイルマッサージで女性ホルモンアップ</vt:lpstr>
      <vt:lpstr>オイルケア入浴で全身美活ケア</vt:lpstr>
      <vt:lpstr>骨盤底筋エクササイズ</vt:lpstr>
      <vt:lpstr>経絡ストレッチを取り入れてみよう</vt:lpstr>
      <vt:lpstr>PowerPoint プレゼンテーション</vt:lpstr>
      <vt:lpstr>PowerPoint プレゼンテーション</vt:lpstr>
    </vt:vector>
  </TitlesOfParts>
  <Company>MouseComputer PC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haru</dc:creator>
  <cp:lastModifiedBy>唐澤佐千子</cp:lastModifiedBy>
  <cp:revision>71</cp:revision>
  <cp:lastPrinted>2018-04-17T03:17:13Z</cp:lastPrinted>
  <dcterms:created xsi:type="dcterms:W3CDTF">2017-12-29T11:35:14Z</dcterms:created>
  <dcterms:modified xsi:type="dcterms:W3CDTF">2018-04-17T03:21:56Z</dcterms:modified>
</cp:coreProperties>
</file>