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handoutMasterIdLst>
    <p:handoutMasterId r:id="rId28"/>
  </p:handoutMasterIdLst>
  <p:sldIdLst>
    <p:sldId id="256" r:id="rId2"/>
    <p:sldId id="280" r:id="rId3"/>
    <p:sldId id="281" r:id="rId4"/>
    <p:sldId id="297" r:id="rId5"/>
    <p:sldId id="265" r:id="rId6"/>
    <p:sldId id="268" r:id="rId7"/>
    <p:sldId id="275" r:id="rId8"/>
    <p:sldId id="272" r:id="rId9"/>
    <p:sldId id="289" r:id="rId10"/>
    <p:sldId id="257" r:id="rId11"/>
    <p:sldId id="290" r:id="rId12"/>
    <p:sldId id="298" r:id="rId13"/>
    <p:sldId id="258" r:id="rId14"/>
    <p:sldId id="288" r:id="rId15"/>
    <p:sldId id="278" r:id="rId16"/>
    <p:sldId id="295" r:id="rId17"/>
    <p:sldId id="283" r:id="rId18"/>
    <p:sldId id="292" r:id="rId19"/>
    <p:sldId id="293" r:id="rId20"/>
    <p:sldId id="294" r:id="rId21"/>
    <p:sldId id="284" r:id="rId22"/>
    <p:sldId id="285" r:id="rId23"/>
    <p:sldId id="286" r:id="rId24"/>
    <p:sldId id="296" r:id="rId25"/>
    <p:sldId id="279" r:id="rId2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2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3395"/>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3395"/>
          </a:xfrm>
          <a:prstGeom prst="rect">
            <a:avLst/>
          </a:prstGeom>
        </p:spPr>
        <p:txBody>
          <a:bodyPr vert="horz" lIns="91367" tIns="45683" rIns="91367" bIns="45683" rtlCol="0"/>
          <a:lstStyle>
            <a:lvl1pPr algn="r">
              <a:defRPr sz="1200"/>
            </a:lvl1pPr>
          </a:lstStyle>
          <a:p>
            <a:fld id="{328D8753-6094-490B-87E6-0D1BF96865C1}" type="datetimeFigureOut">
              <a:rPr kumimoji="1" lang="ja-JP" altLang="en-US" smtClean="0"/>
              <a:t>2018/4/17</a:t>
            </a:fld>
            <a:endParaRPr kumimoji="1" lang="ja-JP" altLang="en-US"/>
          </a:p>
        </p:txBody>
      </p:sp>
      <p:sp>
        <p:nvSpPr>
          <p:cNvPr id="4" name="フッター プレースホルダー 3"/>
          <p:cNvSpPr>
            <a:spLocks noGrp="1"/>
          </p:cNvSpPr>
          <p:nvPr>
            <p:ph type="ftr" sz="quarter" idx="2"/>
          </p:nvPr>
        </p:nvSpPr>
        <p:spPr>
          <a:xfrm>
            <a:off x="0" y="9371332"/>
            <a:ext cx="2918249" cy="493394"/>
          </a:xfrm>
          <a:prstGeom prst="rect">
            <a:avLst/>
          </a:prstGeom>
        </p:spPr>
        <p:txBody>
          <a:bodyPr vert="horz" lIns="91367" tIns="45683" rIns="91367" bIns="456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3394"/>
          </a:xfrm>
          <a:prstGeom prst="rect">
            <a:avLst/>
          </a:prstGeom>
        </p:spPr>
        <p:txBody>
          <a:bodyPr vert="horz" lIns="91367" tIns="45683" rIns="91367" bIns="45683" rtlCol="0" anchor="b"/>
          <a:lstStyle>
            <a:lvl1pPr algn="r">
              <a:defRPr sz="1200"/>
            </a:lvl1pPr>
          </a:lstStyle>
          <a:p>
            <a:fld id="{D8C0CC96-CA96-489C-8B93-19C273A3F44B}" type="slidenum">
              <a:rPr kumimoji="1" lang="ja-JP" altLang="en-US" smtClean="0"/>
              <a:t>‹#›</a:t>
            </a:fld>
            <a:endParaRPr kumimoji="1" lang="ja-JP" altLang="en-US"/>
          </a:p>
        </p:txBody>
      </p:sp>
    </p:spTree>
    <p:extLst>
      <p:ext uri="{BB962C8B-B14F-4D97-AF65-F5344CB8AC3E}">
        <p14:creationId xmlns:p14="http://schemas.microsoft.com/office/powerpoint/2010/main" val="586051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1367" tIns="45683" rIns="91367" bIns="4568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1367" tIns="45683" rIns="91367" bIns="45683" rtlCol="0"/>
          <a:lstStyle>
            <a:lvl1pPr algn="r">
              <a:defRPr sz="1200"/>
            </a:lvl1pPr>
          </a:lstStyle>
          <a:p>
            <a:fld id="{F80FD61F-4C5C-4F10-A25C-5453DC8EBD90}" type="datetimeFigureOut">
              <a:rPr kumimoji="1" lang="ja-JP" altLang="en-US" smtClean="0"/>
              <a:t>2018/4/17</a:t>
            </a:fld>
            <a:endParaRPr kumimoji="1" lang="ja-JP" altLang="en-US"/>
          </a:p>
        </p:txBody>
      </p:sp>
      <p:sp>
        <p:nvSpPr>
          <p:cNvPr id="4" name="スライド イメージ プレースホルダー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367" tIns="45683" rIns="91367" bIns="4568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67" tIns="45683" rIns="91367" bIns="4568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67" tIns="45683" rIns="91367" bIns="4568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67" tIns="45683" rIns="91367" bIns="45683" rtlCol="0" anchor="b"/>
          <a:lstStyle>
            <a:lvl1pPr algn="r">
              <a:defRPr sz="1200"/>
            </a:lvl1pPr>
          </a:lstStyle>
          <a:p>
            <a:fld id="{C7B36087-50D1-437E-8D1B-D94FA69AB6CF}" type="slidenum">
              <a:rPr kumimoji="1" lang="ja-JP" altLang="en-US" smtClean="0"/>
              <a:t>‹#›</a:t>
            </a:fld>
            <a:endParaRPr kumimoji="1" lang="ja-JP" altLang="en-US"/>
          </a:p>
        </p:txBody>
      </p:sp>
    </p:spTree>
    <p:extLst>
      <p:ext uri="{BB962C8B-B14F-4D97-AF65-F5344CB8AC3E}">
        <p14:creationId xmlns:p14="http://schemas.microsoft.com/office/powerpoint/2010/main" val="2783098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r>
              <a:rPr kumimoji="1" lang="ja-JP" altLang="en-US" dirty="0" smtClean="0"/>
              <a:t>お顔がひとりひとり違うように、外性器もひとりひとり違います。色、場所、全体の大きさ、クリトリスや小陰唇、大陰唇の大きさ、肉のつきかた、毛の生え方</a:t>
            </a:r>
            <a:r>
              <a:rPr kumimoji="1" lang="en-US" altLang="ja-JP" dirty="0" smtClean="0"/>
              <a:t>… </a:t>
            </a:r>
          </a:p>
          <a:p>
            <a:r>
              <a:rPr kumimoji="1" lang="ja-JP" altLang="en-US" dirty="0" smtClean="0"/>
              <a:t>まずは自分の外性器は普段どういう状態なのかを、自分で定期的に把握しておくことが大切です。</a:t>
            </a:r>
            <a:endParaRPr kumimoji="1" lang="en-US" altLang="ja-JP" dirty="0" smtClean="0"/>
          </a:p>
          <a:p>
            <a:endParaRPr kumimoji="1" lang="ja-JP" altLang="en-US" dirty="0" smtClean="0"/>
          </a:p>
          <a:p>
            <a:r>
              <a:rPr kumimoji="1" lang="ja-JP" altLang="en-US" dirty="0" smtClean="0"/>
              <a:t>外性器の解剖</a:t>
            </a:r>
            <a:endParaRPr kumimoji="1" lang="en-US" altLang="ja-JP" dirty="0" smtClean="0"/>
          </a:p>
          <a:p>
            <a:r>
              <a:rPr kumimoji="1" lang="ja-JP" altLang="en-US" dirty="0" smtClean="0"/>
              <a:t>恥丘　　　：思春期以降に脂肪沈着が著明となり、皮膚に陰毛が生えてきます</a:t>
            </a:r>
            <a:endParaRPr kumimoji="1" lang="en-US" altLang="ja-JP" dirty="0" smtClean="0"/>
          </a:p>
          <a:p>
            <a:r>
              <a:rPr kumimoji="1" lang="ja-JP" altLang="en-US" dirty="0" smtClean="0"/>
              <a:t>大陰唇　：表皮は厚く、色素沈着があり、皮脂腺や汗腺が存在します</a:t>
            </a:r>
            <a:endParaRPr kumimoji="1" lang="en-US" altLang="ja-JP" dirty="0" smtClean="0"/>
          </a:p>
          <a:p>
            <a:r>
              <a:rPr kumimoji="1" lang="ja-JP" altLang="en-US" dirty="0" smtClean="0"/>
              <a:t>小陰唇　：色素沈着があり、皮脂腺に富んでいます。内装は血管、神経が豊富に存在します</a:t>
            </a:r>
            <a:endParaRPr kumimoji="1" lang="en-US" altLang="ja-JP" dirty="0" smtClean="0"/>
          </a:p>
          <a:p>
            <a:r>
              <a:rPr kumimoji="1" lang="ja-JP" altLang="en-US" dirty="0" smtClean="0"/>
              <a:t>陰核亀頭：二つの海綿体があり、真皮には神経終末が密集しており、極めて敏感です</a:t>
            </a:r>
            <a:endParaRPr kumimoji="1" lang="en-US" altLang="ja-JP" dirty="0" smtClean="0"/>
          </a:p>
          <a:p>
            <a:r>
              <a:rPr kumimoji="1" lang="ja-JP" altLang="en-US" dirty="0" smtClean="0"/>
              <a:t>バルトリン腺：左右の前庭珠の後端に位置し、性的興奮時に粘液を分泌します</a:t>
            </a:r>
            <a:endParaRPr kumimoji="1" lang="en-US" altLang="ja-JP" dirty="0" smtClean="0"/>
          </a:p>
          <a:p>
            <a:r>
              <a:rPr kumimoji="1" lang="ja-JP" altLang="en-US" dirty="0" smtClean="0"/>
              <a:t>会陰：後陰唇交連と肛門の間をさします。</a:t>
            </a:r>
            <a:endParaRPr kumimoji="1" lang="ja-JP" altLang="en-US" dirty="0"/>
          </a:p>
        </p:txBody>
      </p:sp>
      <p:sp>
        <p:nvSpPr>
          <p:cNvPr id="4" name="スライド番号プレースホルダー 3"/>
          <p:cNvSpPr>
            <a:spLocks noGrp="1"/>
          </p:cNvSpPr>
          <p:nvPr>
            <p:ph type="sldNum" sz="quarter" idx="10"/>
          </p:nvPr>
        </p:nvSpPr>
        <p:spPr/>
        <p:txBody>
          <a:bodyPr/>
          <a:lstStyle/>
          <a:p>
            <a:fld id="{74797103-E9AD-41D9-96F7-6B0141E60C8E}" type="slidenum">
              <a:rPr kumimoji="1" lang="ja-JP" altLang="en-US" smtClean="0"/>
              <a:t>5</a:t>
            </a:fld>
            <a:endParaRPr kumimoji="1" lang="ja-JP" altLang="en-US"/>
          </a:p>
        </p:txBody>
      </p:sp>
    </p:spTree>
    <p:extLst>
      <p:ext uri="{BB962C8B-B14F-4D97-AF65-F5344CB8AC3E}">
        <p14:creationId xmlns:p14="http://schemas.microsoft.com/office/powerpoint/2010/main" val="182199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r>
              <a:rPr kumimoji="1" lang="ja-JP" altLang="en-US" dirty="0" smtClean="0"/>
              <a:t>黄緑色のおりものが出た際に疑われる病気</a:t>
            </a:r>
          </a:p>
          <a:p>
            <a:endParaRPr kumimoji="1" lang="ja-JP" altLang="en-US" dirty="0" smtClean="0"/>
          </a:p>
          <a:p>
            <a:r>
              <a:rPr kumimoji="1" lang="ja-JP" altLang="en-US" dirty="0" smtClean="0"/>
              <a:t>クラミジア感染症</a:t>
            </a:r>
          </a:p>
          <a:p>
            <a:endParaRPr kumimoji="1" lang="ja-JP" altLang="en-US" dirty="0" smtClean="0"/>
          </a:p>
          <a:p>
            <a:r>
              <a:rPr kumimoji="1" lang="ja-JP" altLang="en-US" dirty="0" smtClean="0"/>
              <a:t>黄色や黄緑色のおりものがあり、下腹部の痛みを伴う場合にはクラミジア感染症の可能性があります。初期ではほとんど自覚症状がないため、感染が広がりやすい病気でもあります。</a:t>
            </a:r>
          </a:p>
          <a:p>
            <a:r>
              <a:rPr kumimoji="1" lang="ja-JP" altLang="en-US" dirty="0" smtClean="0"/>
              <a:t>クラミジア・トラコマチスという細菌によって引き起こされるこの感染症は、性感染症のなかでも有名で、近年では若年層での感染者も増えています。子宮頸管炎や卵管炎、卵管周囲炎などを発症し不妊に繋がることもあります。</a:t>
            </a:r>
          </a:p>
          <a:p>
            <a:endParaRPr kumimoji="1" lang="ja-JP" altLang="en-US" dirty="0" smtClean="0"/>
          </a:p>
          <a:p>
            <a:r>
              <a:rPr kumimoji="1" lang="ja-JP" altLang="en-US" dirty="0" smtClean="0"/>
              <a:t>淋病</a:t>
            </a:r>
          </a:p>
          <a:p>
            <a:endParaRPr kumimoji="1" lang="ja-JP" altLang="en-US" dirty="0" smtClean="0"/>
          </a:p>
          <a:p>
            <a:r>
              <a:rPr kumimoji="1" lang="ja-JP" altLang="en-US" dirty="0" smtClean="0"/>
              <a:t>黄緑色で膿のようなおりものであれば、淋病の可能性があります。おりものに異常が見られる時点で感染から</a:t>
            </a:r>
            <a:r>
              <a:rPr kumimoji="1" lang="en-US" altLang="ja-JP" dirty="0" smtClean="0"/>
              <a:t>3</a:t>
            </a:r>
            <a:r>
              <a:rPr kumimoji="1" lang="ja-JP" altLang="en-US" dirty="0" smtClean="0"/>
              <a:t>～</a:t>
            </a:r>
            <a:r>
              <a:rPr kumimoji="1" lang="en-US" altLang="ja-JP" dirty="0" smtClean="0"/>
              <a:t>9</a:t>
            </a:r>
            <a:r>
              <a:rPr kumimoji="1" lang="ja-JP" altLang="en-US" dirty="0" smtClean="0"/>
              <a:t>日ほど経過しています。</a:t>
            </a:r>
          </a:p>
          <a:p>
            <a:r>
              <a:rPr kumimoji="1" lang="ja-JP" altLang="en-US" dirty="0" smtClean="0"/>
              <a:t>淋病は淋菌という細菌によって引き起こされます。症状が進行すると、激しい下腹部痛や発熱が起こることも。不妊の原因となったり、目に感染した場合には失明を招くこともあります。</a:t>
            </a:r>
          </a:p>
          <a:p>
            <a:endParaRPr kumimoji="1" lang="ja-JP" altLang="en-US" dirty="0" smtClean="0"/>
          </a:p>
          <a:p>
            <a:r>
              <a:rPr kumimoji="1" lang="ja-JP" altLang="en-US" dirty="0" smtClean="0"/>
              <a:t>トリコモナス膣炎</a:t>
            </a:r>
          </a:p>
          <a:p>
            <a:endParaRPr kumimoji="1" lang="ja-JP" altLang="en-US" dirty="0" smtClean="0"/>
          </a:p>
          <a:p>
            <a:r>
              <a:rPr kumimoji="1" lang="ja-JP" altLang="en-US" dirty="0" smtClean="0"/>
              <a:t>黄色や黄緑色のおりものにかゆみが伴う場合は、トリコモナス膣炎の疑いがあります。おりものに現れる特徴として、細かい泡が混ざることもあります。</a:t>
            </a:r>
          </a:p>
          <a:p>
            <a:r>
              <a:rPr kumimoji="1" lang="ja-JP" altLang="en-US" dirty="0" smtClean="0"/>
              <a:t>トリコモナス膣炎はトリコモナス原虫によって引き起こされる感染症です。性交渉での感染がほとんどですが、不衛生な環境が原因で感染することもまれにあります。免疫力の低下をもたらす病気ですので、他の感染症にかかるリスクを上げないためにも早めの対処が求められます。</a:t>
            </a:r>
          </a:p>
          <a:p>
            <a:endParaRPr kumimoji="1" lang="ja-JP" altLang="en-US" dirty="0" smtClean="0"/>
          </a:p>
          <a:p>
            <a:r>
              <a:rPr kumimoji="1" lang="ja-JP" altLang="en-US" dirty="0" smtClean="0"/>
              <a:t>非特異性膣炎</a:t>
            </a:r>
          </a:p>
          <a:p>
            <a:endParaRPr kumimoji="1" lang="ja-JP" altLang="en-US" dirty="0" smtClean="0"/>
          </a:p>
          <a:p>
            <a:r>
              <a:rPr kumimoji="1" lang="ja-JP" altLang="en-US" dirty="0" smtClean="0"/>
              <a:t>非特異性膣炎は、大腸菌やブドウ球菌などを原因として引き起こされる炎症です。おりものの量が増え悪臭を伴う場合は、非特異性膣炎である可能性もあります。おりものの色は感染した細菌によって異なり、黄色や黄緑だったり、茶色がかっている場合もあります。</a:t>
            </a:r>
          </a:p>
          <a:p>
            <a:endParaRPr kumimoji="1" lang="ja-JP" altLang="en-US" dirty="0" smtClean="0"/>
          </a:p>
          <a:p>
            <a:r>
              <a:rPr kumimoji="1" lang="ja-JP" altLang="en-US" dirty="0" smtClean="0"/>
              <a:t>身体の抵抗力が低下している時に発病しやすいので、疲れやストレスが溜まっている時には注意が必要です。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4797103-E9AD-41D9-96F7-6B0141E60C8E}" type="slidenum">
              <a:rPr kumimoji="1" lang="ja-JP" altLang="en-US" smtClean="0"/>
              <a:t>8</a:t>
            </a:fld>
            <a:endParaRPr kumimoji="1" lang="ja-JP" altLang="en-US"/>
          </a:p>
        </p:txBody>
      </p:sp>
    </p:spTree>
    <p:extLst>
      <p:ext uri="{BB962C8B-B14F-4D97-AF65-F5344CB8AC3E}">
        <p14:creationId xmlns:p14="http://schemas.microsoft.com/office/powerpoint/2010/main" val="259909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B36087-50D1-437E-8D1B-D94FA69AB6CF}" type="slidenum">
              <a:rPr kumimoji="1" lang="ja-JP" altLang="en-US" smtClean="0"/>
              <a:t>14</a:t>
            </a:fld>
            <a:endParaRPr kumimoji="1" lang="ja-JP" altLang="en-US"/>
          </a:p>
        </p:txBody>
      </p:sp>
    </p:spTree>
    <p:extLst>
      <p:ext uri="{BB962C8B-B14F-4D97-AF65-F5344CB8AC3E}">
        <p14:creationId xmlns:p14="http://schemas.microsoft.com/office/powerpoint/2010/main" val="412789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r>
              <a:rPr kumimoji="1" lang="ja-JP" altLang="en-US" dirty="0" smtClean="0"/>
              <a:t>月経を月経に修正</a:t>
            </a:r>
            <a:endParaRPr kumimoji="1" lang="ja-JP" altLang="en-US" dirty="0"/>
          </a:p>
        </p:txBody>
      </p:sp>
      <p:sp>
        <p:nvSpPr>
          <p:cNvPr id="4" name="スライド番号プレースホルダー 3"/>
          <p:cNvSpPr>
            <a:spLocks noGrp="1"/>
          </p:cNvSpPr>
          <p:nvPr>
            <p:ph type="sldNum" sz="quarter" idx="10"/>
          </p:nvPr>
        </p:nvSpPr>
        <p:spPr/>
        <p:txBody>
          <a:bodyPr/>
          <a:lstStyle/>
          <a:p>
            <a:fld id="{74797103-E9AD-41D9-96F7-6B0141E60C8E}" type="slidenum">
              <a:rPr kumimoji="1" lang="ja-JP" altLang="en-US" smtClean="0"/>
              <a:t>16</a:t>
            </a:fld>
            <a:endParaRPr kumimoji="1" lang="ja-JP" altLang="en-US"/>
          </a:p>
        </p:txBody>
      </p:sp>
    </p:spTree>
    <p:extLst>
      <p:ext uri="{BB962C8B-B14F-4D97-AF65-F5344CB8AC3E}">
        <p14:creationId xmlns:p14="http://schemas.microsoft.com/office/powerpoint/2010/main" val="3973668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ー 1"/>
          <p:cNvSpPr>
            <a:spLocks noGrp="1" noRot="1" noChangeAspect="1" noTextEdit="1"/>
          </p:cNvSpPr>
          <p:nvPr>
            <p:ph type="sldImg"/>
          </p:nvPr>
        </p:nvSpPr>
        <p:spPr>
          <a:xfrm>
            <a:off x="900113" y="739775"/>
            <a:ext cx="4935537" cy="3700463"/>
          </a:xfrm>
          <a:ln/>
        </p:spPr>
      </p:sp>
      <p:sp>
        <p:nvSpPr>
          <p:cNvPr id="716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smtClean="0">
              <a:ea typeface="ＭＳ Ｐ明朝" charset="-128"/>
            </a:endParaRPr>
          </a:p>
        </p:txBody>
      </p:sp>
      <p:sp>
        <p:nvSpPr>
          <p:cNvPr id="7168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charset="0"/>
                <a:ea typeface="ＭＳ Ｐゴシック" charset="-128"/>
              </a:defRPr>
            </a:lvl1pPr>
            <a:lvl2pPr marL="736060" indent="-283462">
              <a:defRPr kumimoji="1">
                <a:solidFill>
                  <a:schemeClr val="tx1"/>
                </a:solidFill>
                <a:latin typeface="Arial" charset="0"/>
                <a:ea typeface="ＭＳ Ｐゴシック" charset="-128"/>
              </a:defRPr>
            </a:lvl2pPr>
            <a:lvl3pPr marL="1133845" indent="-225516">
              <a:defRPr kumimoji="1">
                <a:solidFill>
                  <a:schemeClr val="tx1"/>
                </a:solidFill>
                <a:latin typeface="Arial" charset="0"/>
                <a:ea typeface="ＭＳ Ｐゴシック" charset="-128"/>
              </a:defRPr>
            </a:lvl3pPr>
            <a:lvl4pPr marL="1588010" indent="-225516">
              <a:defRPr kumimoji="1">
                <a:solidFill>
                  <a:schemeClr val="tx1"/>
                </a:solidFill>
                <a:latin typeface="Arial" charset="0"/>
                <a:ea typeface="ＭＳ Ｐゴシック" charset="-128"/>
              </a:defRPr>
            </a:lvl4pPr>
            <a:lvl5pPr marL="2040609" indent="-225516">
              <a:defRPr kumimoji="1">
                <a:solidFill>
                  <a:schemeClr val="tx1"/>
                </a:solidFill>
                <a:latin typeface="Arial" charset="0"/>
                <a:ea typeface="ＭＳ Ｐゴシック" charset="-128"/>
              </a:defRPr>
            </a:lvl5pPr>
            <a:lvl6pPr marL="2491641" indent="-225516" eaLnBrk="0" fontAlgn="base" hangingPunct="0">
              <a:spcBef>
                <a:spcPct val="0"/>
              </a:spcBef>
              <a:spcAft>
                <a:spcPct val="0"/>
              </a:spcAft>
              <a:defRPr kumimoji="1">
                <a:solidFill>
                  <a:schemeClr val="tx1"/>
                </a:solidFill>
                <a:latin typeface="Arial" charset="0"/>
                <a:ea typeface="ＭＳ Ｐゴシック" charset="-128"/>
              </a:defRPr>
            </a:lvl6pPr>
            <a:lvl7pPr marL="2942674" indent="-225516" eaLnBrk="0" fontAlgn="base" hangingPunct="0">
              <a:spcBef>
                <a:spcPct val="0"/>
              </a:spcBef>
              <a:spcAft>
                <a:spcPct val="0"/>
              </a:spcAft>
              <a:defRPr kumimoji="1">
                <a:solidFill>
                  <a:schemeClr val="tx1"/>
                </a:solidFill>
                <a:latin typeface="Arial" charset="0"/>
                <a:ea typeface="ＭＳ Ｐゴシック" charset="-128"/>
              </a:defRPr>
            </a:lvl7pPr>
            <a:lvl8pPr marL="3393707" indent="-225516" eaLnBrk="0" fontAlgn="base" hangingPunct="0">
              <a:spcBef>
                <a:spcPct val="0"/>
              </a:spcBef>
              <a:spcAft>
                <a:spcPct val="0"/>
              </a:spcAft>
              <a:defRPr kumimoji="1">
                <a:solidFill>
                  <a:schemeClr val="tx1"/>
                </a:solidFill>
                <a:latin typeface="Arial" charset="0"/>
                <a:ea typeface="ＭＳ Ｐゴシック" charset="-128"/>
              </a:defRPr>
            </a:lvl8pPr>
            <a:lvl9pPr marL="3844739" indent="-225516" eaLnBrk="0" fontAlgn="base" hangingPunct="0">
              <a:spcBef>
                <a:spcPct val="0"/>
              </a:spcBef>
              <a:spcAft>
                <a:spcPct val="0"/>
              </a:spcAft>
              <a:defRPr kumimoji="1">
                <a:solidFill>
                  <a:schemeClr val="tx1"/>
                </a:solidFill>
                <a:latin typeface="Arial" charset="0"/>
                <a:ea typeface="ＭＳ Ｐゴシック" charset="-128"/>
              </a:defRPr>
            </a:lvl9pPr>
          </a:lstStyle>
          <a:p>
            <a:fld id="{4641111A-27AE-4F6C-B7F0-469122F6E29B}" type="slidenum">
              <a:rPr lang="en-US" altLang="ja-JP" smtClean="0"/>
              <a:pPr/>
              <a:t>17</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aphicFrame>
        <p:nvGraphicFramePr>
          <p:cNvPr id="10249" name="Object 9"/>
          <p:cNvGraphicFramePr>
            <a:graphicFrameLocks noChangeAspect="1"/>
          </p:cNvGraphicFramePr>
          <p:nvPr/>
        </p:nvGraphicFramePr>
        <p:xfrm>
          <a:off x="0" y="0"/>
          <a:ext cx="1466850" cy="6858000"/>
        </p:xfrm>
        <a:graphic>
          <a:graphicData uri="http://schemas.openxmlformats.org/presentationml/2006/ole">
            <mc:AlternateContent xmlns:mc="http://schemas.openxmlformats.org/markup-compatibility/2006">
              <mc:Choice xmlns:v="urn:schemas-microsoft-com:vml" Requires="v">
                <p:oleObj spid="_x0000_s2101" name="Image" r:id="rId3" imgW="1054340" imgH="4930462" progId="Photoshop.Image.5">
                  <p:embed/>
                </p:oleObj>
              </mc:Choice>
              <mc:Fallback>
                <p:oleObj name="Image" r:id="rId3" imgW="1054340" imgH="4930462" progId="Photoshop.Image.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66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2" name="Rectangle 2"/>
          <p:cNvSpPr>
            <a:spLocks noGrp="1" noChangeArrowheads="1"/>
          </p:cNvSpPr>
          <p:nvPr>
            <p:ph type="ctrTitle"/>
          </p:nvPr>
        </p:nvSpPr>
        <p:spPr>
          <a:xfrm>
            <a:off x="971550" y="2130425"/>
            <a:ext cx="7772400" cy="1470025"/>
          </a:xfrm>
        </p:spPr>
        <p:txBody>
          <a:bodyPr/>
          <a:lstStyle>
            <a:lvl1pPr>
              <a:defRPr/>
            </a:lvl1pPr>
          </a:lstStyle>
          <a:p>
            <a:pPr lvl="0"/>
            <a:r>
              <a:rPr lang="ja-JP" altLang="en-US" noProof="0" smtClean="0"/>
              <a:t>マスター タイトルの書式設定</a:t>
            </a:r>
          </a:p>
        </p:txBody>
      </p:sp>
      <p:sp>
        <p:nvSpPr>
          <p:cNvPr id="10243" name="Rectangle 3"/>
          <p:cNvSpPr>
            <a:spLocks noGrp="1" noChangeArrowheads="1"/>
          </p:cNvSpPr>
          <p:nvPr>
            <p:ph type="subTitle" idx="1"/>
          </p:nvPr>
        </p:nvSpPr>
        <p:spPr>
          <a:xfrm>
            <a:off x="1657350" y="3886200"/>
            <a:ext cx="6400800" cy="1752600"/>
          </a:xfrm>
        </p:spPr>
        <p:txBody>
          <a:bodyPr/>
          <a:lstStyle>
            <a:lvl1pPr marL="0" indent="0" algn="ctr">
              <a:buFontTx/>
              <a:buNone/>
              <a:defRPr/>
            </a:lvl1pPr>
          </a:lstStyle>
          <a:p>
            <a:pPr lvl="0"/>
            <a:r>
              <a:rPr lang="ja-JP" altLang="en-US" noProof="0" smtClean="0"/>
              <a:t>マスター サブタイトルの書式設定</a:t>
            </a:r>
          </a:p>
        </p:txBody>
      </p:sp>
      <p:sp>
        <p:nvSpPr>
          <p:cNvPr id="10244" name="Rectangle 4"/>
          <p:cNvSpPr>
            <a:spLocks noGrp="1" noChangeArrowheads="1"/>
          </p:cNvSpPr>
          <p:nvPr>
            <p:ph type="dt" sz="half" idx="2"/>
          </p:nvPr>
        </p:nvSpPr>
        <p:spPr>
          <a:xfrm>
            <a:off x="1116013" y="6245225"/>
            <a:ext cx="2133600" cy="476250"/>
          </a:xfrm>
        </p:spPr>
        <p:txBody>
          <a:bodyPr/>
          <a:lstStyle>
            <a:lvl1pPr>
              <a:defRPr/>
            </a:lvl1pPr>
          </a:lstStyle>
          <a:p>
            <a:fld id="{6371BE03-725D-4C71-9381-49EC58EB4777}" type="datetimeFigureOut">
              <a:rPr kumimoji="1" lang="ja-JP" altLang="en-US" smtClean="0"/>
              <a:t>2018/4/17</a:t>
            </a:fld>
            <a:endParaRPr kumimoji="1" lang="ja-JP" altLang="en-US"/>
          </a:p>
        </p:txBody>
      </p:sp>
      <p:sp>
        <p:nvSpPr>
          <p:cNvPr id="10245" name="Rectangle 5"/>
          <p:cNvSpPr>
            <a:spLocks noGrp="1" noChangeArrowheads="1"/>
          </p:cNvSpPr>
          <p:nvPr>
            <p:ph type="ftr" sz="quarter" idx="3"/>
          </p:nvPr>
        </p:nvSpPr>
        <p:spPr>
          <a:xfrm>
            <a:off x="3492500" y="6245225"/>
            <a:ext cx="2895600" cy="476250"/>
          </a:xfrm>
        </p:spPr>
        <p:txBody>
          <a:bodyPr/>
          <a:lstStyle>
            <a:lvl1pPr>
              <a:defRPr/>
            </a:lvl1pPr>
          </a:lstStyle>
          <a:p>
            <a:pPr>
              <a:defRPr/>
            </a:pPr>
            <a:endParaRPr lang="ja-JP" altLang="en-US"/>
          </a:p>
        </p:txBody>
      </p:sp>
      <p:sp>
        <p:nvSpPr>
          <p:cNvPr id="10246" name="Rectangle 6"/>
          <p:cNvSpPr>
            <a:spLocks noGrp="1" noChangeArrowheads="1"/>
          </p:cNvSpPr>
          <p:nvPr>
            <p:ph type="sldNum" sz="quarter" idx="4"/>
          </p:nvPr>
        </p:nvSpPr>
        <p:spPr>
          <a:xfrm>
            <a:off x="6659563" y="6245225"/>
            <a:ext cx="2133600" cy="476250"/>
          </a:xfrm>
        </p:spPr>
        <p:txBody>
          <a:bodyPr/>
          <a:lstStyle>
            <a:lvl1pPr>
              <a:defRPr/>
            </a:lvl1pPr>
          </a:lstStyle>
          <a:p>
            <a:pPr>
              <a:defRPr/>
            </a:pPr>
            <a:fld id="{BBB65B98-EE4E-40F3-93E2-2BE36CCCE602}" type="slidenum">
              <a:rPr lang="ja-JP" altLang="en-US" smtClean="0"/>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1022216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1013" y="274638"/>
            <a:ext cx="1855787"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58888" y="274638"/>
            <a:ext cx="5419725"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3416989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337898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5" name="フッター プレースホルダー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89950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58888" y="1600200"/>
            <a:ext cx="36369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48250" y="1600200"/>
            <a:ext cx="3638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153692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8" name="フッター プレースホルダー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1389759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4" name="フッター プレースホルダー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4110962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3" name="フッター プレースホルダー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57038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74877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371BE03-725D-4C71-9381-49EC58EB4777}" type="datetimeFigureOut">
              <a:rPr kumimoji="1" lang="ja-JP" altLang="en-US" smtClean="0"/>
              <a:t>2018/4/17</a:t>
            </a:fld>
            <a:endParaRPr kumimoji="1" lang="ja-JP" altLang="en-US"/>
          </a:p>
        </p:txBody>
      </p:sp>
      <p:sp>
        <p:nvSpPr>
          <p:cNvPr id="6" name="フッター プレースホルダー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D319D0DB-9221-4A1D-9A97-E6D457A276AD}" type="slidenum">
              <a:rPr kumimoji="1" lang="ja-JP" altLang="en-US" smtClean="0"/>
              <a:t>‹#›</a:t>
            </a:fld>
            <a:endParaRPr kumimoji="1" lang="ja-JP" altLang="en-US"/>
          </a:p>
        </p:txBody>
      </p:sp>
    </p:spTree>
    <p:extLst>
      <p:ext uri="{BB962C8B-B14F-4D97-AF65-F5344CB8AC3E}">
        <p14:creationId xmlns:p14="http://schemas.microsoft.com/office/powerpoint/2010/main" val="249616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225" name="Object 9"/>
          <p:cNvGraphicFramePr>
            <a:graphicFrameLocks noChangeAspect="1"/>
          </p:cNvGraphicFramePr>
          <p:nvPr/>
        </p:nvGraphicFramePr>
        <p:xfrm>
          <a:off x="0" y="0"/>
          <a:ext cx="1466850" cy="6858000"/>
        </p:xfrm>
        <a:graphic>
          <a:graphicData uri="http://schemas.openxmlformats.org/presentationml/2006/ole">
            <mc:AlternateContent xmlns:mc="http://schemas.openxmlformats.org/markup-compatibility/2006">
              <mc:Choice xmlns:v="urn:schemas-microsoft-com:vml" Requires="v">
                <p:oleObj spid="_x0000_s1077" name="Image" r:id="rId14" imgW="1054340" imgH="4930462" progId="Photoshop.Image.5">
                  <p:embed/>
                </p:oleObj>
              </mc:Choice>
              <mc:Fallback>
                <p:oleObj name="Image" r:id="rId14" imgW="1054340" imgH="4930462" progId="Photoshop.Image.5">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4668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8" name="Rectangle 2"/>
          <p:cNvSpPr>
            <a:spLocks noGrp="1" noChangeArrowheads="1"/>
          </p:cNvSpPr>
          <p:nvPr>
            <p:ph type="title"/>
          </p:nvPr>
        </p:nvSpPr>
        <p:spPr bwMode="auto">
          <a:xfrm>
            <a:off x="1258888" y="274638"/>
            <a:ext cx="7427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9219" name="Rectangle 3"/>
          <p:cNvSpPr>
            <a:spLocks noGrp="1" noChangeArrowheads="1"/>
          </p:cNvSpPr>
          <p:nvPr>
            <p:ph type="body" idx="1"/>
          </p:nvPr>
        </p:nvSpPr>
        <p:spPr bwMode="auto">
          <a:xfrm>
            <a:off x="1258888" y="1600200"/>
            <a:ext cx="742791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220" name="Rectangle 4"/>
          <p:cNvSpPr>
            <a:spLocks noGrp="1" noChangeArrowheads="1"/>
          </p:cNvSpPr>
          <p:nvPr>
            <p:ph type="dt" sz="half" idx="2"/>
          </p:nvPr>
        </p:nvSpPr>
        <p:spPr bwMode="auto">
          <a:xfrm>
            <a:off x="1258888"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71BE03-725D-4C71-9381-49EC58EB4777}" type="datetimeFigureOut">
              <a:rPr kumimoji="1" lang="ja-JP" altLang="en-US" smtClean="0"/>
              <a:t>2018/4/17</a:t>
            </a:fld>
            <a:endParaRPr kumimoji="1" lang="ja-JP" altLang="en-US"/>
          </a:p>
        </p:txBody>
      </p:sp>
      <p:sp>
        <p:nvSpPr>
          <p:cNvPr id="9221" name="Rectangle 5"/>
          <p:cNvSpPr>
            <a:spLocks noGrp="1" noChangeArrowheads="1"/>
          </p:cNvSpPr>
          <p:nvPr>
            <p:ph type="ftr" sz="quarter" idx="3"/>
          </p:nvPr>
        </p:nvSpPr>
        <p:spPr bwMode="auto">
          <a:xfrm>
            <a:off x="3502025"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kumimoji="1" lang="ja-JP" altLang="en-US"/>
          </a:p>
        </p:txBody>
      </p:sp>
      <p:sp>
        <p:nvSpPr>
          <p:cNvPr id="9222" name="Rectangle 6"/>
          <p:cNvSpPr>
            <a:spLocks noGrp="1" noChangeArrowheads="1"/>
          </p:cNvSpPr>
          <p:nvPr>
            <p:ph type="sldNum" sz="quarter" idx="4"/>
          </p:nvPr>
        </p:nvSpPr>
        <p:spPr bwMode="auto">
          <a:xfrm>
            <a:off x="6526213"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319D0DB-9221-4A1D-9A97-E6D457A276A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charset="-128"/>
        </a:defRPr>
      </a:lvl2pPr>
      <a:lvl3pPr algn="ctr" rtl="0" eaLnBrk="1" fontAlgn="base" hangingPunct="1">
        <a:spcBef>
          <a:spcPct val="0"/>
        </a:spcBef>
        <a:spcAft>
          <a:spcPct val="0"/>
        </a:spcAft>
        <a:defRPr kumimoji="1" sz="4400">
          <a:solidFill>
            <a:schemeClr val="tx2"/>
          </a:solidFill>
          <a:latin typeface="Arial" charset="0"/>
          <a:ea typeface="ＭＳ Ｐゴシック" charset="-128"/>
        </a:defRPr>
      </a:lvl3pPr>
      <a:lvl4pPr algn="ctr" rtl="0" eaLnBrk="1" fontAlgn="base" hangingPunct="1">
        <a:spcBef>
          <a:spcPct val="0"/>
        </a:spcBef>
        <a:spcAft>
          <a:spcPct val="0"/>
        </a:spcAft>
        <a:defRPr kumimoji="1" sz="4400">
          <a:solidFill>
            <a:schemeClr val="tx2"/>
          </a:solidFill>
          <a:latin typeface="Arial" charset="0"/>
          <a:ea typeface="ＭＳ Ｐゴシック" charset="-128"/>
        </a:defRPr>
      </a:lvl4pPr>
      <a:lvl5pPr algn="ctr" rtl="0" eaLnBrk="1" fontAlgn="base" hangingPunct="1">
        <a:spcBef>
          <a:spcPct val="0"/>
        </a:spcBef>
        <a:spcAft>
          <a:spcPct val="0"/>
        </a:spcAft>
        <a:defRPr kumimoji="1" sz="4400">
          <a:solidFill>
            <a:schemeClr val="tx2"/>
          </a:solidFill>
          <a:latin typeface="Arial" charset="0"/>
          <a:ea typeface="ＭＳ Ｐ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916832"/>
            <a:ext cx="7772400" cy="1830069"/>
          </a:xfrm>
        </p:spPr>
        <p:txBody>
          <a:bodyPr/>
          <a:lstStyle/>
          <a:p>
            <a:r>
              <a:rPr kumimoji="1" lang="ja-JP" altLang="en-US" sz="3200" dirty="0" smtClean="0"/>
              <a:t>女子力アップのための</a:t>
            </a:r>
            <a:r>
              <a:rPr kumimoji="1" lang="en-US" altLang="ja-JP" sz="3200" dirty="0" smtClean="0"/>
              <a:t/>
            </a:r>
            <a:br>
              <a:rPr kumimoji="1" lang="en-US" altLang="ja-JP" sz="3200" dirty="0" smtClean="0"/>
            </a:br>
            <a:r>
              <a:rPr kumimoji="1" lang="ja-JP" altLang="en-US" sz="4000" dirty="0" smtClean="0"/>
              <a:t>思春期</a:t>
            </a:r>
            <a:r>
              <a:rPr kumimoji="1" lang="en-US" altLang="ja-JP" sz="2800" dirty="0" smtClean="0"/>
              <a:t/>
            </a:r>
            <a:br>
              <a:rPr kumimoji="1" lang="en-US" altLang="ja-JP" sz="2800" dirty="0" smtClean="0"/>
            </a:br>
            <a:r>
              <a:rPr lang="ja-JP" altLang="en-US" dirty="0"/>
              <a:t>デリケートゾーンケア</a:t>
            </a:r>
            <a:endParaRPr kumimoji="1" lang="ja-JP" altLang="en-US" dirty="0"/>
          </a:p>
        </p:txBody>
      </p:sp>
      <p:sp>
        <p:nvSpPr>
          <p:cNvPr id="5" name="テキスト ボックス 4"/>
          <p:cNvSpPr txBox="1"/>
          <p:nvPr/>
        </p:nvSpPr>
        <p:spPr>
          <a:xfrm>
            <a:off x="3707906" y="5013176"/>
            <a:ext cx="5256584" cy="369332"/>
          </a:xfrm>
          <a:prstGeom prst="rect">
            <a:avLst/>
          </a:prstGeom>
          <a:noFill/>
        </p:spPr>
        <p:txBody>
          <a:bodyPr wrap="square" rtlCol="0">
            <a:spAutoFit/>
          </a:bodyPr>
          <a:lstStyle/>
          <a:p>
            <a:r>
              <a:rPr kumimoji="1" lang="ja-JP" altLang="en-US" dirty="0" smtClean="0"/>
              <a:t>デリケートゾーン・プロフェッショナルアンバサダー</a:t>
            </a:r>
            <a:endParaRPr kumimoji="1" lang="ja-JP" altLang="en-US" dirty="0"/>
          </a:p>
        </p:txBody>
      </p:sp>
    </p:spTree>
    <p:extLst>
      <p:ext uri="{BB962C8B-B14F-4D97-AF65-F5344CB8AC3E}">
        <p14:creationId xmlns:p14="http://schemas.microsoft.com/office/powerpoint/2010/main" val="1534376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863600"/>
          </a:xfrm>
        </p:spPr>
        <p:txBody>
          <a:bodyPr/>
          <a:lstStyle/>
          <a:p>
            <a:r>
              <a:rPr kumimoji="1" lang="ja-JP" altLang="en-US" dirty="0" smtClean="0"/>
              <a:t>思春期のデリケートゾーン</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smtClean="0"/>
              <a:t>・女性</a:t>
            </a:r>
            <a:r>
              <a:rPr lang="ja-JP" altLang="en-US" dirty="0"/>
              <a:t>ホルモン</a:t>
            </a:r>
            <a:r>
              <a:rPr lang="ja-JP" altLang="en-US" dirty="0" smtClean="0"/>
              <a:t>によって、おりものが増え、　</a:t>
            </a:r>
            <a:endParaRPr lang="en-US" altLang="ja-JP" dirty="0" smtClean="0"/>
          </a:p>
          <a:p>
            <a:pPr marL="0" indent="0">
              <a:buNone/>
            </a:pPr>
            <a:r>
              <a:rPr lang="ja-JP" altLang="en-US" dirty="0"/>
              <a:t>　</a:t>
            </a:r>
            <a:r>
              <a:rPr lang="ja-JP" altLang="en-US" dirty="0" smtClean="0"/>
              <a:t>月経が始まります。</a:t>
            </a:r>
            <a:endParaRPr lang="en-US" altLang="ja-JP" dirty="0" smtClean="0"/>
          </a:p>
          <a:p>
            <a:pPr marL="0" indent="0">
              <a:buNone/>
            </a:pPr>
            <a:endParaRPr kumimoji="1" lang="en-US" altLang="ja-JP" dirty="0"/>
          </a:p>
          <a:p>
            <a:pPr marL="0" indent="0">
              <a:buNone/>
            </a:pPr>
            <a:r>
              <a:rPr lang="ja-JP" altLang="en-US" dirty="0"/>
              <a:t>・皮脂腺や汗腺の働きが活発になるので、温度・湿度が高くなり、トラブルが発生しやすくなります。</a:t>
            </a:r>
            <a:endParaRPr lang="en-US" altLang="ja-JP" dirty="0"/>
          </a:p>
          <a:p>
            <a:pPr marL="0" indent="0">
              <a:buNone/>
            </a:pPr>
            <a:r>
              <a:rPr lang="ja-JP" altLang="en-US" dirty="0"/>
              <a:t>　　　　　</a:t>
            </a:r>
            <a:r>
              <a:rPr lang="ja-JP" altLang="en-US" dirty="0" smtClean="0"/>
              <a:t>・</a:t>
            </a:r>
            <a:r>
              <a:rPr lang="ja-JP" altLang="en-US" dirty="0"/>
              <a:t>ムレ、</a:t>
            </a:r>
            <a:r>
              <a:rPr lang="ja-JP" altLang="en-US" dirty="0" smtClean="0"/>
              <a:t>かぶれ・</a:t>
            </a:r>
            <a:r>
              <a:rPr lang="ja-JP" altLang="en-US" dirty="0"/>
              <a:t>かゆみ</a:t>
            </a:r>
            <a:endParaRPr lang="en-US" altLang="ja-JP" dirty="0"/>
          </a:p>
          <a:p>
            <a:pPr marL="0" indent="0">
              <a:buNone/>
            </a:pPr>
            <a:r>
              <a:rPr lang="ja-JP" altLang="en-US" dirty="0"/>
              <a:t>　　　　　・</a:t>
            </a:r>
            <a:r>
              <a:rPr lang="ja-JP" altLang="en-US" dirty="0" smtClean="0"/>
              <a:t>ニオイ　　 　　・</a:t>
            </a:r>
            <a:r>
              <a:rPr lang="ja-JP" altLang="en-US" dirty="0"/>
              <a:t>黒ずみ</a:t>
            </a:r>
            <a:endParaRPr lang="en-US" altLang="ja-JP" dirty="0"/>
          </a:p>
          <a:p>
            <a:pPr marL="0" indent="0">
              <a:buNone/>
            </a:pPr>
            <a:r>
              <a:rPr kumimoji="1" lang="ja-JP" altLang="en-US" dirty="0" smtClean="0"/>
              <a:t>　　　　　　　　　　</a:t>
            </a:r>
            <a:endParaRPr kumimoji="1" lang="en-US" altLang="ja-JP" dirty="0"/>
          </a:p>
        </p:txBody>
      </p:sp>
    </p:spTree>
    <p:extLst>
      <p:ext uri="{BB962C8B-B14F-4D97-AF65-F5344CB8AC3E}">
        <p14:creationId xmlns:p14="http://schemas.microsoft.com/office/powerpoint/2010/main" val="1097178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こんな症状があったら注意！</a:t>
            </a:r>
            <a:endParaRPr kumimoji="1" lang="ja-JP" altLang="en-US" dirty="0"/>
          </a:p>
        </p:txBody>
      </p:sp>
      <p:sp>
        <p:nvSpPr>
          <p:cNvPr id="3" name="コンテンツ プレースホルダー 2"/>
          <p:cNvSpPr>
            <a:spLocks noGrp="1"/>
          </p:cNvSpPr>
          <p:nvPr>
            <p:ph idx="1"/>
          </p:nvPr>
        </p:nvSpPr>
        <p:spPr>
          <a:xfrm>
            <a:off x="1258888" y="1600200"/>
            <a:ext cx="7417568" cy="4525963"/>
          </a:xfrm>
        </p:spPr>
        <p:txBody>
          <a:bodyPr/>
          <a:lstStyle/>
          <a:p>
            <a:r>
              <a:rPr lang="ja-JP" altLang="en-US" dirty="0" smtClean="0"/>
              <a:t>ひどい月経痛（生理痛）</a:t>
            </a:r>
            <a:endParaRPr lang="en-US" altLang="ja-JP" dirty="0" smtClean="0"/>
          </a:p>
          <a:p>
            <a:endParaRPr lang="en-US" altLang="ja-JP" dirty="0" smtClean="0"/>
          </a:p>
          <a:p>
            <a:r>
              <a:rPr lang="ja-JP" altLang="en-US" dirty="0" smtClean="0"/>
              <a:t>過度な月経血</a:t>
            </a:r>
            <a:endParaRPr lang="en-US" altLang="ja-JP" dirty="0" smtClean="0"/>
          </a:p>
          <a:p>
            <a:endParaRPr lang="en-US" altLang="ja-JP" dirty="0" smtClean="0"/>
          </a:p>
          <a:p>
            <a:r>
              <a:rPr lang="ja-JP" altLang="en-US" dirty="0" smtClean="0"/>
              <a:t>月経不順</a:t>
            </a:r>
            <a:endParaRPr lang="en-US" altLang="ja-JP" dirty="0" smtClean="0"/>
          </a:p>
          <a:p>
            <a:pPr marL="0" indent="0">
              <a:buNone/>
            </a:pPr>
            <a:endParaRPr lang="en-US" altLang="ja-JP" sz="1200" dirty="0" smtClean="0"/>
          </a:p>
          <a:p>
            <a:pPr marL="0" indent="0">
              <a:buNone/>
            </a:pPr>
            <a:endParaRPr lang="en-US" altLang="ja-JP" sz="2400" dirty="0" smtClean="0"/>
          </a:p>
          <a:p>
            <a:pPr marL="0" indent="0">
              <a:buNone/>
            </a:pPr>
            <a:endParaRPr lang="en-US" altLang="ja-JP" dirty="0" smtClean="0"/>
          </a:p>
          <a:p>
            <a:endParaRPr kumimoji="1" lang="ja-JP" altLang="en-US" dirty="0"/>
          </a:p>
        </p:txBody>
      </p:sp>
    </p:spTree>
    <p:extLst>
      <p:ext uri="{BB962C8B-B14F-4D97-AF65-F5344CB8AC3E}">
        <p14:creationId xmlns:p14="http://schemas.microsoft.com/office/powerpoint/2010/main" val="2486246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こんな病気が隠れているかも</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・子宮内</a:t>
            </a:r>
            <a:r>
              <a:rPr lang="ja-JP" altLang="en-US" dirty="0" smtClean="0"/>
              <a:t>膜症</a:t>
            </a:r>
            <a:endParaRPr lang="en-US" altLang="ja-JP" dirty="0" smtClean="0"/>
          </a:p>
          <a:p>
            <a:pPr marL="0" indent="0">
              <a:buNone/>
            </a:pPr>
            <a:r>
              <a:rPr lang="en-US" altLang="ja-JP" sz="2000" dirty="0" smtClean="0"/>
              <a:t>(</a:t>
            </a:r>
            <a:r>
              <a:rPr lang="ja-JP" altLang="en-US" sz="2000" dirty="0"/>
              <a:t>子宮内膜組織が子宮内腔以外</a:t>
            </a:r>
            <a:r>
              <a:rPr lang="ja-JP" altLang="en-US" sz="2000" dirty="0" smtClean="0"/>
              <a:t>の</a:t>
            </a:r>
            <a:endParaRPr lang="en-US" altLang="ja-JP" sz="2000" dirty="0" smtClean="0"/>
          </a:p>
          <a:p>
            <a:pPr marL="0" indent="0">
              <a:buNone/>
            </a:pPr>
            <a:r>
              <a:rPr lang="ja-JP" altLang="en-US" sz="2000" dirty="0" smtClean="0"/>
              <a:t>卵巣や</a:t>
            </a:r>
            <a:r>
              <a:rPr lang="ja-JP" altLang="en-US" sz="2000" dirty="0"/>
              <a:t>お腹の中で発生し、</a:t>
            </a:r>
            <a:r>
              <a:rPr lang="ja-JP" altLang="en-US" sz="2000" dirty="0" smtClean="0"/>
              <a:t>増殖</a:t>
            </a:r>
            <a:endParaRPr lang="en-US" altLang="ja-JP" sz="2000" dirty="0" smtClean="0"/>
          </a:p>
          <a:p>
            <a:pPr marL="0" indent="0">
              <a:buNone/>
            </a:pPr>
            <a:r>
              <a:rPr lang="ja-JP" altLang="en-US" sz="2000" dirty="0" smtClean="0"/>
              <a:t>する</a:t>
            </a:r>
            <a:r>
              <a:rPr lang="ja-JP" altLang="en-US" sz="2000" dirty="0"/>
              <a:t>病気</a:t>
            </a:r>
            <a:r>
              <a:rPr lang="en-US" altLang="ja-JP" sz="2000" dirty="0" smtClean="0"/>
              <a:t>)</a:t>
            </a:r>
          </a:p>
          <a:p>
            <a:pPr marL="0" indent="0">
              <a:buNone/>
            </a:pPr>
            <a:endParaRPr lang="en-US" altLang="ja-JP" dirty="0"/>
          </a:p>
          <a:p>
            <a:pPr marL="0" indent="0">
              <a:buNone/>
            </a:pPr>
            <a:r>
              <a:rPr lang="ja-JP" altLang="en-US" dirty="0"/>
              <a:t>・子宮</a:t>
            </a:r>
            <a:r>
              <a:rPr lang="ja-JP" altLang="en-US" dirty="0" smtClean="0"/>
              <a:t>腺筋症</a:t>
            </a:r>
            <a:endParaRPr lang="en-US" altLang="ja-JP" dirty="0" smtClean="0"/>
          </a:p>
          <a:p>
            <a:pPr marL="0" indent="0">
              <a:buNone/>
            </a:pPr>
            <a:r>
              <a:rPr lang="ja-JP" altLang="en-US" sz="2000" dirty="0" smtClean="0"/>
              <a:t>（</a:t>
            </a:r>
            <a:r>
              <a:rPr lang="ja-JP" altLang="en-US" sz="2000" dirty="0"/>
              <a:t>子宮内膜に類似した組織</a:t>
            </a:r>
            <a:r>
              <a:rPr lang="ja-JP" altLang="en-US" sz="2000" dirty="0" smtClean="0"/>
              <a:t>が</a:t>
            </a:r>
            <a:endParaRPr lang="en-US" altLang="ja-JP" sz="2000" dirty="0" smtClean="0"/>
          </a:p>
          <a:p>
            <a:pPr marL="0" indent="0">
              <a:buNone/>
            </a:pPr>
            <a:r>
              <a:rPr lang="ja-JP" altLang="en-US" sz="2000" dirty="0" smtClean="0"/>
              <a:t>子宮筋層内</a:t>
            </a:r>
            <a:r>
              <a:rPr lang="ja-JP" altLang="en-US" sz="2000" dirty="0"/>
              <a:t>に迷入・増殖</a:t>
            </a:r>
            <a:r>
              <a:rPr lang="ja-JP" altLang="en-US" sz="2000" dirty="0" smtClean="0"/>
              <a:t>し</a:t>
            </a:r>
            <a:endParaRPr lang="en-US" altLang="ja-JP" sz="2000" dirty="0" smtClean="0"/>
          </a:p>
          <a:p>
            <a:pPr marL="0" indent="0">
              <a:buNone/>
            </a:pPr>
            <a:r>
              <a:rPr lang="ja-JP" altLang="en-US" sz="2000" dirty="0" smtClean="0"/>
              <a:t>子宮</a:t>
            </a:r>
            <a:r>
              <a:rPr lang="ja-JP" altLang="en-US" sz="2000" dirty="0"/>
              <a:t>が腫大する病気）</a:t>
            </a:r>
            <a:endParaRPr lang="en-US" altLang="ja-JP" sz="2000"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234" y="1412776"/>
            <a:ext cx="4602182" cy="3520669"/>
          </a:xfrm>
          <a:prstGeom prst="rect">
            <a:avLst/>
          </a:prstGeom>
        </p:spPr>
      </p:pic>
      <p:sp>
        <p:nvSpPr>
          <p:cNvPr id="5" name="テキスト ボックス 4"/>
          <p:cNvSpPr txBox="1"/>
          <p:nvPr/>
        </p:nvSpPr>
        <p:spPr>
          <a:xfrm>
            <a:off x="7164288" y="5373216"/>
            <a:ext cx="1733167" cy="253916"/>
          </a:xfrm>
          <a:prstGeom prst="rect">
            <a:avLst/>
          </a:prstGeom>
          <a:noFill/>
        </p:spPr>
        <p:txBody>
          <a:bodyPr wrap="none" rtlCol="0">
            <a:spAutoFit/>
          </a:bodyPr>
          <a:lstStyle/>
          <a:p>
            <a:r>
              <a:rPr kumimoji="1" lang="ja-JP" altLang="en-US" sz="1050" dirty="0" smtClean="0"/>
              <a:t>（出典：京都府立医科大学）</a:t>
            </a:r>
            <a:endParaRPr kumimoji="1" lang="ja-JP" altLang="en-US" sz="1050" dirty="0"/>
          </a:p>
        </p:txBody>
      </p:sp>
    </p:spTree>
    <p:extLst>
      <p:ext uri="{BB962C8B-B14F-4D97-AF65-F5344CB8AC3E}">
        <p14:creationId xmlns:p14="http://schemas.microsoft.com/office/powerpoint/2010/main" val="63562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863600"/>
          </a:xfrm>
        </p:spPr>
        <p:txBody>
          <a:bodyPr/>
          <a:lstStyle/>
          <a:p>
            <a:r>
              <a:rPr kumimoji="1" lang="ja-JP" altLang="en-US" dirty="0" smtClean="0"/>
              <a:t>性感染症にならないために</a:t>
            </a:r>
            <a:endParaRPr kumimoji="1" lang="ja-JP" altLang="en-US" sz="3200" dirty="0"/>
          </a:p>
        </p:txBody>
      </p:sp>
      <p:sp>
        <p:nvSpPr>
          <p:cNvPr id="3" name="コンテンツ プレースホルダー 2"/>
          <p:cNvSpPr>
            <a:spLocks noGrp="1"/>
          </p:cNvSpPr>
          <p:nvPr>
            <p:ph idx="1"/>
          </p:nvPr>
        </p:nvSpPr>
        <p:spPr>
          <a:xfrm>
            <a:off x="1835696" y="1600200"/>
            <a:ext cx="6851104" cy="4525963"/>
          </a:xfrm>
        </p:spPr>
        <p:txBody>
          <a:bodyPr/>
          <a:lstStyle/>
          <a:p>
            <a:pPr marL="0" indent="0">
              <a:buNone/>
            </a:pPr>
            <a:r>
              <a:rPr lang="ja-JP" altLang="en-US" dirty="0" smtClean="0"/>
              <a:t>性感染症は</a:t>
            </a:r>
            <a:endParaRPr lang="en-US" altLang="ja-JP" dirty="0" smtClean="0"/>
          </a:p>
          <a:p>
            <a:r>
              <a:rPr lang="ja-JP" altLang="en-US" sz="2800" dirty="0" smtClean="0"/>
              <a:t>男女</a:t>
            </a:r>
            <a:r>
              <a:rPr lang="ja-JP" altLang="en-US" sz="2800" dirty="0"/>
              <a:t>差別を</a:t>
            </a:r>
            <a:r>
              <a:rPr lang="ja-JP" altLang="en-US" sz="2800" dirty="0" smtClean="0"/>
              <a:t>しない</a:t>
            </a:r>
            <a:endParaRPr lang="en-US" altLang="ja-JP" sz="2800" dirty="0" smtClean="0"/>
          </a:p>
          <a:p>
            <a:r>
              <a:rPr lang="ja-JP" altLang="en-US" sz="2800" dirty="0"/>
              <a:t>顔</a:t>
            </a:r>
            <a:r>
              <a:rPr lang="ja-JP" altLang="en-US" sz="2800" dirty="0" smtClean="0"/>
              <a:t>で選ばない</a:t>
            </a:r>
            <a:endParaRPr lang="en-US" altLang="ja-JP" sz="2800" dirty="0" smtClean="0"/>
          </a:p>
          <a:p>
            <a:r>
              <a:rPr lang="ja-JP" altLang="en-US" sz="2800" dirty="0"/>
              <a:t>お金</a:t>
            </a:r>
            <a:r>
              <a:rPr lang="ja-JP" altLang="en-US" sz="2800" dirty="0" smtClean="0"/>
              <a:t>があるなし関係なし</a:t>
            </a:r>
            <a:endParaRPr lang="en-US" altLang="ja-JP" sz="2800" dirty="0" smtClean="0"/>
          </a:p>
          <a:p>
            <a:r>
              <a:rPr lang="ja-JP" altLang="en-US" sz="2800" dirty="0"/>
              <a:t>学歴</a:t>
            </a:r>
            <a:r>
              <a:rPr lang="ja-JP" altLang="en-US" sz="2800" dirty="0" smtClean="0"/>
              <a:t>不問</a:t>
            </a:r>
            <a:endParaRPr lang="en-US" altLang="ja-JP" sz="2800" dirty="0" smtClean="0"/>
          </a:p>
          <a:p>
            <a:r>
              <a:rPr lang="ja-JP" altLang="en-US" sz="2800" dirty="0"/>
              <a:t>セックス</a:t>
            </a:r>
            <a:r>
              <a:rPr lang="ja-JP" altLang="en-US" sz="2800" dirty="0" smtClean="0"/>
              <a:t>の経験に無関係</a:t>
            </a:r>
            <a:endParaRPr lang="en-US" altLang="ja-JP" sz="2800" dirty="0" smtClean="0"/>
          </a:p>
          <a:p>
            <a:r>
              <a:rPr lang="ja-JP" altLang="en-US" sz="2800" dirty="0"/>
              <a:t>職業</a:t>
            </a:r>
            <a:r>
              <a:rPr lang="ja-JP" altLang="en-US" sz="2800" dirty="0" smtClean="0"/>
              <a:t>で選ばない</a:t>
            </a:r>
            <a:endParaRPr lang="en-US" altLang="ja-JP" sz="2800" dirty="0" smtClean="0"/>
          </a:p>
          <a:p>
            <a:r>
              <a:rPr lang="ja-JP" altLang="en-US" sz="2800" dirty="0"/>
              <a:t>性器から</a:t>
            </a:r>
            <a:r>
              <a:rPr lang="ja-JP" altLang="en-US" sz="2800" dirty="0" smtClean="0"/>
              <a:t>だけうつるのではない</a:t>
            </a:r>
            <a:endParaRPr lang="en-US" altLang="ja-JP" sz="2800" dirty="0" smtClean="0"/>
          </a:p>
          <a:p>
            <a:pPr marL="0" indent="0">
              <a:buNone/>
            </a:pPr>
            <a:r>
              <a:rPr lang="ja-JP" altLang="en-US" sz="1400" dirty="0" smtClean="0"/>
              <a:t>思春期の悩み</a:t>
            </a:r>
            <a:r>
              <a:rPr lang="en-US" altLang="ja-JP" sz="1400" dirty="0" smtClean="0"/>
              <a:t>Q&amp;A</a:t>
            </a:r>
            <a:r>
              <a:rPr lang="ja-JP" altLang="en-US" sz="1400" dirty="0" smtClean="0"/>
              <a:t>より</a:t>
            </a:r>
            <a:endParaRPr lang="en-US" altLang="ja-JP" sz="1400" dirty="0" smtClean="0"/>
          </a:p>
        </p:txBody>
      </p:sp>
    </p:spTree>
    <p:extLst>
      <p:ext uri="{BB962C8B-B14F-4D97-AF65-F5344CB8AC3E}">
        <p14:creationId xmlns:p14="http://schemas.microsoft.com/office/powerpoint/2010/main" val="1699358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59632" y="620688"/>
            <a:ext cx="7427912" cy="5616624"/>
          </a:xfrm>
        </p:spPr>
        <p:txBody>
          <a:bodyPr/>
          <a:lstStyle/>
          <a:p>
            <a:pPr marL="0" indent="0">
              <a:buNone/>
            </a:pPr>
            <a:r>
              <a:rPr lang="ja-JP" altLang="en-US" sz="2400" dirty="0" smtClean="0"/>
              <a:t>●性感染症</a:t>
            </a:r>
            <a:r>
              <a:rPr lang="ja-JP" altLang="en-US" sz="2400" dirty="0"/>
              <a:t>と</a:t>
            </a:r>
            <a:r>
              <a:rPr lang="ja-JP" altLang="en-US" sz="2400" dirty="0" smtClean="0"/>
              <a:t>は</a:t>
            </a:r>
            <a:endParaRPr lang="en-US" altLang="ja-JP" sz="2400" dirty="0" smtClean="0"/>
          </a:p>
          <a:p>
            <a:pPr marL="0" indent="0">
              <a:buNone/>
            </a:pPr>
            <a:r>
              <a:rPr lang="ja-JP" altLang="en-US" sz="2400" dirty="0" smtClean="0"/>
              <a:t>セックス</a:t>
            </a:r>
            <a:r>
              <a:rPr lang="ja-JP" altLang="en-US" sz="2400" dirty="0"/>
              <a:t>やキスなどの性的な行為によって感染するすべての病気のことをいい、その種類は</a:t>
            </a:r>
            <a:r>
              <a:rPr lang="en-US" altLang="ja-JP" sz="2400" dirty="0"/>
              <a:t>1</a:t>
            </a:r>
            <a:r>
              <a:rPr lang="ja-JP" altLang="en-US" sz="2400" dirty="0"/>
              <a:t>０種類</a:t>
            </a:r>
            <a:r>
              <a:rPr lang="ja-JP" altLang="en-US" sz="2400" dirty="0" smtClean="0"/>
              <a:t>以上。</a:t>
            </a:r>
            <a:endParaRPr lang="ja-JP" altLang="en-US" sz="2400" dirty="0"/>
          </a:p>
          <a:p>
            <a:pPr marL="0" indent="0">
              <a:buNone/>
            </a:pPr>
            <a:r>
              <a:rPr lang="ja-JP" altLang="en-US" sz="2400" dirty="0" smtClean="0"/>
              <a:t>主</a:t>
            </a:r>
            <a:r>
              <a:rPr lang="ja-JP" altLang="en-US" sz="2400" dirty="0"/>
              <a:t>なものとしてクラミジア・梅毒・</a:t>
            </a:r>
            <a:r>
              <a:rPr lang="en-US" altLang="ja-JP" sz="2400" dirty="0"/>
              <a:t>HIV/AIDS</a:t>
            </a:r>
            <a:r>
              <a:rPr lang="ja-JP" altLang="en-US" sz="2400" dirty="0"/>
              <a:t>・子宮頸がんなど</a:t>
            </a:r>
            <a:r>
              <a:rPr lang="ja-JP" altLang="en-US" sz="2400" dirty="0" smtClean="0"/>
              <a:t>。</a:t>
            </a:r>
            <a:endParaRPr lang="en-US" altLang="ja-JP" sz="2400" dirty="0" smtClean="0"/>
          </a:p>
          <a:p>
            <a:pPr marL="0" indent="0">
              <a:buNone/>
            </a:pPr>
            <a:endParaRPr lang="en-US" altLang="ja-JP" sz="2400" dirty="0"/>
          </a:p>
          <a:p>
            <a:pPr marL="0" indent="0">
              <a:buNone/>
            </a:pPr>
            <a:r>
              <a:rPr lang="ja-JP" altLang="en-US" sz="2400" dirty="0" smtClean="0"/>
              <a:t>●多く</a:t>
            </a:r>
            <a:r>
              <a:rPr lang="ja-JP" altLang="en-US" sz="2400" dirty="0"/>
              <a:t>の感染症は症状がほとんど現れず、知らないうちに</a:t>
            </a:r>
            <a:r>
              <a:rPr lang="ja-JP" altLang="en-US" sz="2400" dirty="0" smtClean="0"/>
              <a:t>感染して</a:t>
            </a:r>
            <a:r>
              <a:rPr lang="ja-JP" altLang="en-US" sz="2400" dirty="0"/>
              <a:t>いることもある</a:t>
            </a:r>
            <a:r>
              <a:rPr lang="ja-JP" altLang="en-US" sz="2400" dirty="0" smtClean="0"/>
              <a:t>。</a:t>
            </a:r>
            <a:endParaRPr lang="en-US" altLang="ja-JP" sz="2400" dirty="0" smtClean="0"/>
          </a:p>
          <a:p>
            <a:pPr marL="0" indent="0">
              <a:buNone/>
            </a:pPr>
            <a:endParaRPr lang="ja-JP" altLang="en-US" sz="2400" dirty="0"/>
          </a:p>
          <a:p>
            <a:pPr marL="0" indent="0">
              <a:buNone/>
            </a:pPr>
            <a:r>
              <a:rPr lang="ja-JP" altLang="en-US" sz="2400" dirty="0" smtClean="0"/>
              <a:t>●エイズ</a:t>
            </a:r>
            <a:r>
              <a:rPr lang="ja-JP" altLang="en-US" sz="2400" dirty="0"/>
              <a:t>を除くほとんどの感染症は、早期に発見して治療</a:t>
            </a:r>
            <a:r>
              <a:rPr lang="ja-JP" altLang="en-US" sz="2400" dirty="0" smtClean="0"/>
              <a:t>すれば治癒が可能。</a:t>
            </a:r>
            <a:endParaRPr lang="en-US" altLang="ja-JP" sz="2400" dirty="0" smtClean="0"/>
          </a:p>
          <a:p>
            <a:pPr marL="0" indent="0">
              <a:buNone/>
            </a:pPr>
            <a:endParaRPr lang="en-US" altLang="ja-JP" sz="2400" dirty="0" smtClean="0"/>
          </a:p>
          <a:p>
            <a:pPr marL="0" indent="0">
              <a:buNone/>
            </a:pPr>
            <a:r>
              <a:rPr lang="ja-JP" altLang="en-US" sz="2400" dirty="0"/>
              <a:t>●</a:t>
            </a:r>
            <a:r>
              <a:rPr lang="ja-JP" altLang="en-US" sz="2400" dirty="0" smtClean="0"/>
              <a:t>男性</a:t>
            </a:r>
            <a:r>
              <a:rPr lang="ja-JP" altLang="en-US" sz="2400" dirty="0"/>
              <a:t>は泌尿器科、女性は産婦人科・女性泌尿器科で診てもらう。</a:t>
            </a:r>
          </a:p>
          <a:p>
            <a:endParaRPr kumimoji="1" lang="ja-JP" altLang="en-US" dirty="0"/>
          </a:p>
        </p:txBody>
      </p:sp>
    </p:spTree>
    <p:extLst>
      <p:ext uri="{BB962C8B-B14F-4D97-AF65-F5344CB8AC3E}">
        <p14:creationId xmlns:p14="http://schemas.microsoft.com/office/powerpoint/2010/main" val="2206262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405160"/>
            <a:ext cx="8229600" cy="863600"/>
          </a:xfrm>
        </p:spPr>
        <p:txBody>
          <a:bodyPr/>
          <a:lstStyle/>
          <a:p>
            <a:r>
              <a:rPr lang="ja-JP" altLang="en-US" dirty="0"/>
              <a:t>性感染症を防ぐには・・</a:t>
            </a:r>
            <a:r>
              <a:rPr lang="ja-JP" altLang="en-US" dirty="0" smtClean="0"/>
              <a:t>・</a:t>
            </a:r>
            <a:endParaRPr kumimoji="1" lang="ja-JP" altLang="en-US" dirty="0"/>
          </a:p>
        </p:txBody>
      </p:sp>
      <p:sp>
        <p:nvSpPr>
          <p:cNvPr id="3" name="コンテンツ プレースホルダー 2"/>
          <p:cNvSpPr>
            <a:spLocks noGrp="1"/>
          </p:cNvSpPr>
          <p:nvPr>
            <p:ph idx="1"/>
          </p:nvPr>
        </p:nvSpPr>
        <p:spPr>
          <a:xfrm>
            <a:off x="395537" y="1268760"/>
            <a:ext cx="8568183" cy="5256584"/>
          </a:xfrm>
        </p:spPr>
        <p:txBody>
          <a:bodyPr>
            <a:normAutofit fontScale="92500" lnSpcReduction="10000"/>
          </a:bodyPr>
          <a:lstStyle/>
          <a:p>
            <a:pPr marL="0" indent="0">
              <a:buNone/>
            </a:pPr>
            <a:r>
              <a:rPr lang="ja-JP" altLang="en-US" sz="2800" b="1" dirty="0" smtClean="0">
                <a:solidFill>
                  <a:srgbClr val="FF0000"/>
                </a:solidFill>
              </a:rPr>
              <a:t>　　　　</a:t>
            </a:r>
            <a:r>
              <a:rPr lang="ja-JP" altLang="en-US" sz="2800" b="1" dirty="0">
                <a:solidFill>
                  <a:srgbClr val="FF0000"/>
                </a:solidFill>
              </a:rPr>
              <a:t> </a:t>
            </a:r>
            <a:r>
              <a:rPr lang="ja-JP" altLang="en-US" sz="2800" b="1" dirty="0" smtClean="0">
                <a:solidFill>
                  <a:srgbClr val="FF0000"/>
                </a:solidFill>
              </a:rPr>
              <a:t> </a:t>
            </a:r>
            <a:r>
              <a:rPr lang="en-US" altLang="ja-JP" sz="3000" b="1" dirty="0" smtClean="0">
                <a:solidFill>
                  <a:srgbClr val="FF0000"/>
                </a:solidFill>
              </a:rPr>
              <a:t>No </a:t>
            </a:r>
            <a:r>
              <a:rPr lang="en-US" altLang="ja-JP" sz="3000" b="1" dirty="0">
                <a:solidFill>
                  <a:srgbClr val="FF0000"/>
                </a:solidFill>
              </a:rPr>
              <a:t>Sex</a:t>
            </a:r>
            <a:r>
              <a:rPr lang="ja-JP" altLang="en-US" sz="3000" b="1" dirty="0">
                <a:solidFill>
                  <a:srgbClr val="FF0000"/>
                </a:solidFill>
              </a:rPr>
              <a:t>（セックスをしない）</a:t>
            </a:r>
          </a:p>
          <a:p>
            <a:pPr marL="0" indent="0">
              <a:buNone/>
            </a:pPr>
            <a:r>
              <a:rPr lang="ja-JP" altLang="en-US" sz="3000" b="1" dirty="0" smtClean="0">
                <a:solidFill>
                  <a:srgbClr val="FF0000"/>
                </a:solidFill>
              </a:rPr>
              <a:t>　　　　</a:t>
            </a:r>
            <a:r>
              <a:rPr lang="ja-JP" altLang="en-US" sz="3000" b="1" dirty="0">
                <a:solidFill>
                  <a:srgbClr val="FF0000"/>
                </a:solidFill>
              </a:rPr>
              <a:t> </a:t>
            </a:r>
            <a:r>
              <a:rPr lang="en-US" altLang="ja-JP" sz="3000" b="1" dirty="0" smtClean="0">
                <a:solidFill>
                  <a:srgbClr val="FF0000"/>
                </a:solidFill>
              </a:rPr>
              <a:t>Steady </a:t>
            </a:r>
            <a:r>
              <a:rPr lang="en-US" altLang="ja-JP" sz="3000" b="1" dirty="0">
                <a:solidFill>
                  <a:srgbClr val="FF0000"/>
                </a:solidFill>
              </a:rPr>
              <a:t>Sex</a:t>
            </a:r>
            <a:r>
              <a:rPr lang="ja-JP" altLang="en-US" sz="3000" b="1" dirty="0">
                <a:solidFill>
                  <a:srgbClr val="FF0000"/>
                </a:solidFill>
              </a:rPr>
              <a:t>（パートナーを定める）</a:t>
            </a:r>
          </a:p>
          <a:p>
            <a:pPr marL="0" indent="0">
              <a:buNone/>
            </a:pPr>
            <a:r>
              <a:rPr lang="ja-JP" altLang="en-US" sz="3000" b="1" dirty="0" smtClean="0">
                <a:solidFill>
                  <a:srgbClr val="FF0000"/>
                </a:solidFill>
              </a:rPr>
              <a:t>　　　　</a:t>
            </a:r>
            <a:r>
              <a:rPr lang="ja-JP" altLang="en-US" sz="3000" b="1" dirty="0">
                <a:solidFill>
                  <a:srgbClr val="FF0000"/>
                </a:solidFill>
              </a:rPr>
              <a:t> </a:t>
            </a:r>
            <a:r>
              <a:rPr lang="en-US" altLang="ja-JP" sz="3000" b="1" dirty="0" smtClean="0">
                <a:solidFill>
                  <a:srgbClr val="FF0000"/>
                </a:solidFill>
              </a:rPr>
              <a:t>Safer Sex</a:t>
            </a:r>
            <a:r>
              <a:rPr lang="ja-JP" altLang="en-US" sz="1800" b="1" dirty="0" smtClean="0">
                <a:solidFill>
                  <a:srgbClr val="FF0000"/>
                </a:solidFill>
              </a:rPr>
              <a:t>（</a:t>
            </a:r>
            <a:r>
              <a:rPr lang="ja-JP" altLang="en-US" sz="1800" b="1" dirty="0">
                <a:solidFill>
                  <a:srgbClr val="FF0000"/>
                </a:solidFill>
              </a:rPr>
              <a:t>コンドームを必ず使用し、より安全なセックスをする</a:t>
            </a:r>
            <a:r>
              <a:rPr lang="ja-JP" altLang="en-US" sz="1800" b="1" dirty="0" smtClean="0">
                <a:solidFill>
                  <a:srgbClr val="FF0000"/>
                </a:solidFill>
              </a:rPr>
              <a:t>）</a:t>
            </a:r>
            <a:endParaRPr lang="en-US" altLang="ja-JP" sz="2200" b="1" dirty="0" smtClean="0">
              <a:solidFill>
                <a:srgbClr val="FF0000"/>
              </a:solidFill>
            </a:endParaRPr>
          </a:p>
          <a:p>
            <a:pPr marL="0" indent="0">
              <a:buNone/>
            </a:pPr>
            <a:endParaRPr lang="en-US" altLang="ja-JP" sz="2000" dirty="0" smtClean="0"/>
          </a:p>
          <a:p>
            <a:pPr marL="0" indent="0">
              <a:buNone/>
            </a:pPr>
            <a:r>
              <a:rPr lang="ja-JP" altLang="en-US" sz="2400" dirty="0" smtClean="0"/>
              <a:t>　　自分</a:t>
            </a:r>
            <a:r>
              <a:rPr lang="ja-JP" altLang="en-US" sz="2400" dirty="0"/>
              <a:t>を大切に</a:t>
            </a:r>
            <a:r>
              <a:rPr lang="ja-JP" altLang="en-US" sz="2400" dirty="0" smtClean="0"/>
              <a:t>して相手</a:t>
            </a:r>
            <a:r>
              <a:rPr lang="ja-JP" altLang="en-US" sz="2400" dirty="0"/>
              <a:t>も大切にするには、正しい情報を得る</a:t>
            </a:r>
            <a:r>
              <a:rPr lang="ja-JP" altLang="en-US" sz="2400" dirty="0" smtClean="0"/>
              <a:t>こと。</a:t>
            </a:r>
            <a:endParaRPr lang="ja-JP" altLang="en-US" sz="2400" dirty="0"/>
          </a:p>
          <a:p>
            <a:pPr marL="0" indent="0">
              <a:buNone/>
            </a:pPr>
            <a:r>
              <a:rPr lang="ja-JP" altLang="en-US" sz="2400" dirty="0" smtClean="0"/>
              <a:t>　　素敵</a:t>
            </a:r>
            <a:r>
              <a:rPr lang="ja-JP" altLang="en-US" sz="2400" dirty="0"/>
              <a:t>なセックスライフのためには、</a:t>
            </a:r>
          </a:p>
          <a:p>
            <a:pPr marL="0" indent="0">
              <a:buNone/>
            </a:pPr>
            <a:r>
              <a:rPr lang="ja-JP" altLang="en-US" sz="2400" dirty="0" smtClean="0"/>
              <a:t>　　　　　　</a:t>
            </a:r>
            <a:r>
              <a:rPr lang="ja-JP" altLang="en-US" sz="2800" dirty="0" smtClean="0"/>
              <a:t>　・</a:t>
            </a:r>
            <a:r>
              <a:rPr lang="en-US" altLang="ja-JP" sz="2800" dirty="0"/>
              <a:t>STD</a:t>
            </a:r>
            <a:r>
              <a:rPr lang="ja-JP" altLang="en-US" sz="2800" dirty="0"/>
              <a:t>・</a:t>
            </a:r>
            <a:r>
              <a:rPr lang="en-US" altLang="ja-JP" sz="2800" dirty="0" smtClean="0"/>
              <a:t>STI</a:t>
            </a:r>
            <a:r>
              <a:rPr lang="ja-JP" altLang="en-US" sz="2800" dirty="0" smtClean="0"/>
              <a:t>（性感染症）を知る</a:t>
            </a:r>
            <a:r>
              <a:rPr lang="ja-JP" altLang="en-US" sz="2800" dirty="0"/>
              <a:t>　</a:t>
            </a:r>
            <a:endParaRPr lang="en-US" altLang="ja-JP" sz="2800" dirty="0" smtClean="0"/>
          </a:p>
          <a:p>
            <a:pPr marL="0" indent="0">
              <a:buNone/>
            </a:pPr>
            <a:r>
              <a:rPr lang="en-US" altLang="ja-JP" sz="2800" dirty="0"/>
              <a:t> </a:t>
            </a:r>
            <a:r>
              <a:rPr lang="en-US" altLang="ja-JP" sz="2800" dirty="0" smtClean="0"/>
              <a:t>       </a:t>
            </a:r>
            <a:r>
              <a:rPr lang="ja-JP" altLang="en-US" sz="2800" dirty="0" smtClean="0"/>
              <a:t>　</a:t>
            </a:r>
            <a:r>
              <a:rPr lang="en-US" altLang="ja-JP" sz="2800" dirty="0" smtClean="0"/>
              <a:t>     </a:t>
            </a:r>
            <a:r>
              <a:rPr lang="ja-JP" altLang="en-US" sz="2800" dirty="0" smtClean="0"/>
              <a:t>・性器も手指も洗って清潔</a:t>
            </a:r>
            <a:r>
              <a:rPr lang="ja-JP" altLang="en-US" sz="2800" dirty="0"/>
              <a:t>にする</a:t>
            </a:r>
          </a:p>
          <a:p>
            <a:pPr marL="0" indent="0">
              <a:buNone/>
            </a:pPr>
            <a:r>
              <a:rPr lang="ja-JP" altLang="en-US" sz="2800" dirty="0" smtClean="0"/>
              <a:t>　　　 　　　・</a:t>
            </a:r>
            <a:r>
              <a:rPr lang="ja-JP" altLang="en-US" sz="2800" dirty="0"/>
              <a:t>予防をする　　　</a:t>
            </a:r>
            <a:endParaRPr lang="en-US" altLang="ja-JP" sz="2800" dirty="0" smtClean="0"/>
          </a:p>
          <a:p>
            <a:pPr marL="0" indent="0">
              <a:buNone/>
            </a:pPr>
            <a:r>
              <a:rPr lang="en-US" altLang="ja-JP" sz="2800" dirty="0"/>
              <a:t> </a:t>
            </a:r>
            <a:r>
              <a:rPr lang="en-US" altLang="ja-JP" sz="2800" dirty="0" smtClean="0"/>
              <a:t>        </a:t>
            </a:r>
            <a:r>
              <a:rPr lang="ja-JP" altLang="en-US" sz="2800" dirty="0" smtClean="0"/>
              <a:t>　</a:t>
            </a:r>
            <a:r>
              <a:rPr lang="en-US" altLang="ja-JP" sz="2800" dirty="0" smtClean="0"/>
              <a:t>    </a:t>
            </a:r>
            <a:r>
              <a:rPr lang="ja-JP" altLang="en-US" sz="2800" dirty="0" smtClean="0"/>
              <a:t>・</a:t>
            </a:r>
            <a:r>
              <a:rPr lang="ja-JP" altLang="en-US" sz="2800" dirty="0"/>
              <a:t>ワクチン（</a:t>
            </a:r>
            <a:r>
              <a:rPr lang="en-US" altLang="ja-JP" sz="2800" dirty="0"/>
              <a:t>HPV</a:t>
            </a:r>
            <a:r>
              <a:rPr lang="ja-JP" altLang="en-US" sz="2800" dirty="0"/>
              <a:t>・</a:t>
            </a:r>
            <a:r>
              <a:rPr lang="en-US" altLang="ja-JP" sz="2800" dirty="0"/>
              <a:t>HBV</a:t>
            </a:r>
            <a:r>
              <a:rPr lang="ja-JP" altLang="en-US" sz="2800" dirty="0"/>
              <a:t>）を受ける</a:t>
            </a:r>
          </a:p>
          <a:p>
            <a:pPr marL="0" indent="0">
              <a:buNone/>
            </a:pPr>
            <a:r>
              <a:rPr lang="ja-JP" altLang="en-US" sz="2800" dirty="0" smtClean="0"/>
              <a:t>　 　　　　　・</a:t>
            </a:r>
            <a:r>
              <a:rPr lang="ja-JP" altLang="en-US" sz="2800" dirty="0"/>
              <a:t>定期的に検査を受けること　　　　　　　　　　　</a:t>
            </a:r>
            <a:endParaRPr lang="en-US" altLang="ja-JP" sz="2800" dirty="0" smtClean="0"/>
          </a:p>
          <a:p>
            <a:pPr marL="0" indent="0">
              <a:buNone/>
            </a:pPr>
            <a:r>
              <a:rPr lang="ja-JP" altLang="en-US" sz="2800" dirty="0"/>
              <a:t>　</a:t>
            </a:r>
            <a:r>
              <a:rPr lang="ja-JP" altLang="en-US" sz="2800" dirty="0" smtClean="0"/>
              <a:t>　　　　　　　　　　　　　　　　　　　　　</a:t>
            </a:r>
            <a:r>
              <a:rPr lang="ja-JP" altLang="en-US" sz="2800" dirty="0"/>
              <a:t>　　　　　</a:t>
            </a:r>
            <a:endParaRPr kumimoji="1" lang="ja-JP" altLang="en-US" sz="2800" dirty="0"/>
          </a:p>
        </p:txBody>
      </p:sp>
    </p:spTree>
    <p:extLst>
      <p:ext uri="{BB962C8B-B14F-4D97-AF65-F5344CB8AC3E}">
        <p14:creationId xmlns:p14="http://schemas.microsoft.com/office/powerpoint/2010/main" val="62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728192"/>
          </a:xfrm>
        </p:spPr>
        <p:txBody>
          <a:bodyPr/>
          <a:lstStyle/>
          <a:p>
            <a:r>
              <a:rPr lang="ja-JP" altLang="en-US" dirty="0"/>
              <a:t>覚えておいて！産婦人科受診　「３のルール</a:t>
            </a:r>
            <a:r>
              <a:rPr lang="ja-JP" altLang="en-US" dirty="0" smtClean="0"/>
              <a:t>」</a:t>
            </a:r>
            <a:endParaRPr kumimoji="1" lang="ja-JP" altLang="en-US" dirty="0"/>
          </a:p>
        </p:txBody>
      </p:sp>
      <p:sp>
        <p:nvSpPr>
          <p:cNvPr id="3" name="コンテンツ プレースホルダー 2"/>
          <p:cNvSpPr>
            <a:spLocks noGrp="1"/>
          </p:cNvSpPr>
          <p:nvPr>
            <p:ph idx="1"/>
          </p:nvPr>
        </p:nvSpPr>
        <p:spPr>
          <a:xfrm>
            <a:off x="468313" y="1855366"/>
            <a:ext cx="8229600" cy="4525962"/>
          </a:xfrm>
        </p:spPr>
        <p:txBody>
          <a:bodyPr>
            <a:normAutofit/>
          </a:bodyPr>
          <a:lstStyle/>
          <a:p>
            <a:pPr marL="0" indent="0">
              <a:buNone/>
            </a:pPr>
            <a:r>
              <a:rPr lang="ja-JP" altLang="en-US" sz="2800" dirty="0" smtClean="0"/>
              <a:t>こんな</a:t>
            </a:r>
            <a:r>
              <a:rPr lang="ja-JP" altLang="en-US" sz="2800" dirty="0"/>
              <a:t>症状が気になったら、すぐに産婦人科に相談に行きましょう</a:t>
            </a:r>
            <a:r>
              <a:rPr lang="ja-JP" altLang="en-US" sz="2800" dirty="0" smtClean="0"/>
              <a:t>！</a:t>
            </a:r>
            <a:endParaRPr lang="en-US" altLang="ja-JP" sz="2800" dirty="0" smtClean="0"/>
          </a:p>
          <a:p>
            <a:pPr marL="0" indent="0">
              <a:buNone/>
            </a:pPr>
            <a:endParaRPr lang="ja-JP" altLang="en-US" sz="1600" dirty="0"/>
          </a:p>
          <a:p>
            <a:pPr marL="0" indent="0">
              <a:buNone/>
            </a:pPr>
            <a:r>
              <a:rPr lang="ja-JP" altLang="en-US" sz="2800" dirty="0"/>
              <a:t>　１．１か月に</a:t>
            </a:r>
            <a:r>
              <a:rPr lang="ja-JP" altLang="en-US" sz="2800" dirty="0" smtClean="0">
                <a:solidFill>
                  <a:srgbClr val="FF0000"/>
                </a:solidFill>
              </a:rPr>
              <a:t>３回</a:t>
            </a:r>
            <a:r>
              <a:rPr lang="ja-JP" altLang="en-US" sz="2800" dirty="0" smtClean="0"/>
              <a:t>月経が</a:t>
            </a:r>
            <a:r>
              <a:rPr lang="ja-JP" altLang="en-US" sz="2800" dirty="0"/>
              <a:t>くる</a:t>
            </a:r>
          </a:p>
          <a:p>
            <a:pPr marL="0" indent="0">
              <a:buNone/>
            </a:pPr>
            <a:r>
              <a:rPr lang="ja-JP" altLang="en-US" sz="2800" dirty="0"/>
              <a:t>　</a:t>
            </a:r>
            <a:r>
              <a:rPr lang="ja-JP" altLang="en-US" sz="2800" dirty="0" smtClean="0"/>
              <a:t>２．</a:t>
            </a:r>
            <a:r>
              <a:rPr lang="ja-JP" altLang="en-US" sz="2800" dirty="0" smtClean="0">
                <a:solidFill>
                  <a:srgbClr val="FF0000"/>
                </a:solidFill>
              </a:rPr>
              <a:t>３か月</a:t>
            </a:r>
            <a:r>
              <a:rPr lang="ja-JP" altLang="en-US" sz="2800" dirty="0" smtClean="0"/>
              <a:t>月経が</a:t>
            </a:r>
            <a:r>
              <a:rPr lang="ja-JP" altLang="en-US" sz="2800" dirty="0"/>
              <a:t>こない</a:t>
            </a:r>
          </a:p>
          <a:p>
            <a:pPr marL="0" indent="0">
              <a:buNone/>
            </a:pPr>
            <a:r>
              <a:rPr lang="ja-JP" altLang="en-US" sz="2800" dirty="0"/>
              <a:t>　</a:t>
            </a:r>
            <a:r>
              <a:rPr lang="ja-JP" altLang="en-US" sz="2800" dirty="0" smtClean="0"/>
              <a:t>３．</a:t>
            </a:r>
            <a:r>
              <a:rPr lang="ja-JP" altLang="en-US" sz="2800" dirty="0" smtClean="0">
                <a:solidFill>
                  <a:srgbClr val="FF0000"/>
                </a:solidFill>
              </a:rPr>
              <a:t>３週間</a:t>
            </a:r>
            <a:r>
              <a:rPr lang="ja-JP" altLang="en-US" sz="2800" dirty="0" smtClean="0"/>
              <a:t>月経が</a:t>
            </a:r>
            <a:r>
              <a:rPr lang="ja-JP" altLang="en-US" sz="2800" dirty="0"/>
              <a:t>続く</a:t>
            </a:r>
          </a:p>
          <a:p>
            <a:pPr marL="0" indent="0">
              <a:buNone/>
            </a:pPr>
            <a:r>
              <a:rPr lang="ja-JP" altLang="en-US" sz="2800" dirty="0"/>
              <a:t>　４．１回</a:t>
            </a:r>
            <a:r>
              <a:rPr lang="ja-JP" altLang="en-US" sz="2800" dirty="0" smtClean="0"/>
              <a:t>の月経で</a:t>
            </a:r>
            <a:r>
              <a:rPr lang="ja-JP" altLang="en-US" sz="2800" dirty="0">
                <a:solidFill>
                  <a:srgbClr val="FF0000"/>
                </a:solidFill>
              </a:rPr>
              <a:t>３個以上</a:t>
            </a:r>
            <a:r>
              <a:rPr lang="ja-JP" altLang="en-US" sz="2800" dirty="0"/>
              <a:t>の鎮痛剤を使うほど痛い</a:t>
            </a:r>
          </a:p>
          <a:p>
            <a:pPr marL="0" indent="0">
              <a:buNone/>
            </a:pPr>
            <a:r>
              <a:rPr lang="ja-JP" altLang="en-US" sz="2800" dirty="0"/>
              <a:t>　５．夜用ナプキンを１晩で</a:t>
            </a:r>
            <a:r>
              <a:rPr lang="ja-JP" altLang="en-US" sz="2800" dirty="0">
                <a:solidFill>
                  <a:srgbClr val="FF0000"/>
                </a:solidFill>
              </a:rPr>
              <a:t>３回以上</a:t>
            </a:r>
            <a:r>
              <a:rPr lang="ja-JP" altLang="en-US" sz="2800" dirty="0"/>
              <a:t>交換するほど</a:t>
            </a:r>
            <a:r>
              <a:rPr lang="ja-JP" altLang="en-US" sz="2800" dirty="0" smtClean="0"/>
              <a:t>の</a:t>
            </a:r>
            <a:endParaRPr lang="en-US" altLang="ja-JP" sz="2800" dirty="0" smtClean="0"/>
          </a:p>
          <a:p>
            <a:pPr marL="0" indent="0">
              <a:buNone/>
            </a:pPr>
            <a:r>
              <a:rPr lang="ja-JP" altLang="en-US" sz="2800" dirty="0"/>
              <a:t>　</a:t>
            </a:r>
            <a:r>
              <a:rPr lang="ja-JP" altLang="en-US" sz="2800" dirty="0" smtClean="0"/>
              <a:t>　　出血量</a:t>
            </a:r>
            <a:endParaRPr lang="ja-JP" altLang="en-US" sz="2800" dirty="0"/>
          </a:p>
          <a:p>
            <a:pPr marL="0" indent="0">
              <a:buNone/>
            </a:pPr>
            <a:endParaRPr kumimoji="1" lang="ja-JP" altLang="en-US" dirty="0"/>
          </a:p>
        </p:txBody>
      </p:sp>
    </p:spTree>
    <p:extLst>
      <p:ext uri="{BB962C8B-B14F-4D97-AF65-F5344CB8AC3E}">
        <p14:creationId xmlns:p14="http://schemas.microsoft.com/office/powerpoint/2010/main" val="209284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1187450" y="404664"/>
            <a:ext cx="6789738" cy="1008062"/>
          </a:xfrm>
        </p:spPr>
        <p:txBody>
          <a:bodyPr/>
          <a:lstStyle/>
          <a:p>
            <a:pPr algn="ctr" eaLnBrk="1" hangingPunct="1"/>
            <a:r>
              <a:rPr lang="ja-JP" altLang="en-US" dirty="0" smtClean="0"/>
              <a:t>相談窓口</a:t>
            </a:r>
          </a:p>
        </p:txBody>
      </p:sp>
      <p:pic>
        <p:nvPicPr>
          <p:cNvPr id="4915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47916" y="3649439"/>
            <a:ext cx="3240087" cy="2155825"/>
          </a:xfrm>
        </p:spPr>
      </p:pic>
      <p:sp>
        <p:nvSpPr>
          <p:cNvPr id="49156" name="テキスト ボックス 1"/>
          <p:cNvSpPr txBox="1">
            <a:spLocks noChangeArrowheads="1"/>
          </p:cNvSpPr>
          <p:nvPr/>
        </p:nvSpPr>
        <p:spPr bwMode="auto">
          <a:xfrm>
            <a:off x="1115616" y="3789040"/>
            <a:ext cx="4432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400" b="1" dirty="0" smtClean="0"/>
              <a:t>・思春期　ＦＰホットライン</a:t>
            </a:r>
            <a:endParaRPr lang="en-US" altLang="ja-JP" sz="2400" b="1" dirty="0" smtClean="0"/>
          </a:p>
          <a:p>
            <a:pPr eaLnBrk="1" hangingPunct="1">
              <a:spcBef>
                <a:spcPct val="0"/>
              </a:spcBef>
              <a:buClrTx/>
              <a:buSzTx/>
              <a:buFontTx/>
              <a:buNone/>
            </a:pPr>
            <a:r>
              <a:rPr lang="ja-JP" altLang="en-US" sz="2000" dirty="0" smtClean="0"/>
              <a:t>一般社団法人家族計画協会</a:t>
            </a:r>
            <a:endParaRPr lang="ja-JP" altLang="en-US" sz="2000" dirty="0"/>
          </a:p>
          <a:p>
            <a:pPr eaLnBrk="1" hangingPunct="1">
              <a:spcBef>
                <a:spcPct val="0"/>
              </a:spcBef>
              <a:buClrTx/>
              <a:buSzTx/>
              <a:buFontTx/>
              <a:buNone/>
            </a:pPr>
            <a:r>
              <a:rPr lang="ja-JP" altLang="en-US" sz="1800" dirty="0"/>
              <a:t>受付時間：月～金曜日</a:t>
            </a:r>
            <a:r>
              <a:rPr lang="ja-JP" altLang="en-US" sz="1800" dirty="0" smtClean="0"/>
              <a:t>午前</a:t>
            </a:r>
            <a:r>
              <a:rPr lang="en-US" altLang="ja-JP" sz="1800" dirty="0" smtClean="0"/>
              <a:t>10</a:t>
            </a:r>
            <a:r>
              <a:rPr lang="ja-JP" altLang="en-US" sz="1800" dirty="0" smtClean="0"/>
              <a:t>時</a:t>
            </a:r>
            <a:r>
              <a:rPr lang="ja-JP" altLang="en-US" sz="1800" dirty="0"/>
              <a:t>から</a:t>
            </a:r>
            <a:r>
              <a:rPr lang="en-US" altLang="ja-JP" sz="1800" dirty="0" smtClean="0"/>
              <a:t>16</a:t>
            </a:r>
            <a:r>
              <a:rPr lang="ja-JP" altLang="en-US" sz="1800" dirty="0" smtClean="0"/>
              <a:t>時（</a:t>
            </a:r>
            <a:r>
              <a:rPr lang="ja-JP" altLang="en-US" sz="1800" dirty="0"/>
              <a:t>祝祭日は休み）</a:t>
            </a:r>
            <a:endParaRPr lang="en-US" altLang="ja-JP" sz="1800" dirty="0"/>
          </a:p>
          <a:p>
            <a:pPr>
              <a:spcBef>
                <a:spcPct val="0"/>
              </a:spcBef>
              <a:buClrTx/>
              <a:buSzTx/>
              <a:buNone/>
            </a:pPr>
            <a:r>
              <a:rPr lang="ja-JP" altLang="en-US" sz="3600" dirty="0"/>
              <a:t>☎　</a:t>
            </a:r>
            <a:r>
              <a:rPr lang="en-US" altLang="ja-JP" sz="3600" dirty="0" smtClean="0"/>
              <a:t>03-3235-2638</a:t>
            </a:r>
            <a:endParaRPr lang="ja-JP" altLang="en-US" sz="1800" dirty="0"/>
          </a:p>
        </p:txBody>
      </p:sp>
      <p:sp>
        <p:nvSpPr>
          <p:cNvPr id="37896" name="テキスト ボックス 2"/>
          <p:cNvSpPr txBox="1">
            <a:spLocks noChangeArrowheads="1"/>
          </p:cNvSpPr>
          <p:nvPr/>
        </p:nvSpPr>
        <p:spPr bwMode="auto">
          <a:xfrm>
            <a:off x="539552" y="5935291"/>
            <a:ext cx="8358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a:spcBef>
                <a:spcPct val="0"/>
              </a:spcBef>
              <a:buClrTx/>
              <a:buSzTx/>
              <a:buFontTx/>
              <a:buNone/>
              <a:defRPr/>
            </a:pPr>
            <a:r>
              <a:rPr lang="ja-JP" altLang="en-US" sz="2000" b="1" dirty="0" smtClean="0">
                <a:latin typeface="+mj-lt"/>
              </a:rPr>
              <a:t>「助産師　電話相談」　で検索　都道府県助産師会の無料電話相談</a:t>
            </a:r>
          </a:p>
        </p:txBody>
      </p:sp>
      <p:sp>
        <p:nvSpPr>
          <p:cNvPr id="2" name="テキスト ボックス 1"/>
          <p:cNvSpPr txBox="1"/>
          <p:nvPr/>
        </p:nvSpPr>
        <p:spPr>
          <a:xfrm>
            <a:off x="1115616" y="1424578"/>
            <a:ext cx="4032448" cy="1815882"/>
          </a:xfrm>
          <a:prstGeom prst="rect">
            <a:avLst/>
          </a:prstGeom>
          <a:noFill/>
        </p:spPr>
        <p:txBody>
          <a:bodyPr wrap="square">
            <a:spAutoFit/>
          </a:bodyPr>
          <a:lstStyle/>
          <a:p>
            <a:pPr>
              <a:defRPr/>
            </a:pPr>
            <a:r>
              <a:rPr lang="ja-JP" altLang="en-US" sz="2400" dirty="0" smtClean="0">
                <a:latin typeface="+mj-lt"/>
                <a:ea typeface="ＭＳ Ｐゴシック" pitchFamily="50" charset="-128"/>
              </a:rPr>
              <a:t>・</a:t>
            </a:r>
            <a:r>
              <a:rPr lang="en-US" altLang="ja-JP" sz="2400" b="1" dirty="0" smtClean="0">
                <a:latin typeface="+mn-ea"/>
                <a:cs typeface="Arial Unicode MS" panose="020B0604020202020204" pitchFamily="50" charset="-128"/>
              </a:rPr>
              <a:t>24</a:t>
            </a:r>
            <a:r>
              <a:rPr lang="ja-JP" altLang="en-US" sz="2400" b="1" dirty="0">
                <a:latin typeface="+mn-ea"/>
                <a:cs typeface="Arial Unicode MS" panose="020B0604020202020204" pitchFamily="50" charset="-128"/>
              </a:rPr>
              <a:t>時間子供</a:t>
            </a:r>
            <a:r>
              <a:rPr lang="en-US" altLang="ja-JP" sz="2400" b="1" dirty="0">
                <a:latin typeface="+mn-ea"/>
                <a:cs typeface="Arial Unicode MS" panose="020B0604020202020204" pitchFamily="50" charset="-128"/>
              </a:rPr>
              <a:t>SOS</a:t>
            </a:r>
            <a:r>
              <a:rPr lang="ja-JP" altLang="en-US" sz="2400" b="1" dirty="0" smtClean="0">
                <a:latin typeface="+mn-ea"/>
                <a:cs typeface="Arial Unicode MS" panose="020B0604020202020204" pitchFamily="50" charset="-128"/>
              </a:rPr>
              <a:t>ダイヤル</a:t>
            </a:r>
            <a:endParaRPr lang="en-US" altLang="ja-JP" sz="2400" b="1" dirty="0" smtClean="0">
              <a:latin typeface="+mn-ea"/>
              <a:cs typeface="Arial Unicode MS" panose="020B0604020202020204" pitchFamily="50" charset="-128"/>
            </a:endParaRPr>
          </a:p>
          <a:p>
            <a:pPr>
              <a:defRPr/>
            </a:pPr>
            <a:r>
              <a:rPr lang="ja-JP" altLang="en-US" sz="1600" dirty="0">
                <a:latin typeface="+mn-ea"/>
                <a:cs typeface="Arial Unicode MS" panose="020B0604020202020204" pitchFamily="50" charset="-128"/>
              </a:rPr>
              <a:t>都道府県及び指定都市教育委員会</a:t>
            </a:r>
            <a:endParaRPr lang="en-US" altLang="ja-JP" sz="1600" dirty="0" smtClean="0">
              <a:latin typeface="+mn-ea"/>
              <a:cs typeface="Arial Unicode MS" panose="020B0604020202020204" pitchFamily="50" charset="-128"/>
            </a:endParaRPr>
          </a:p>
          <a:p>
            <a:pPr>
              <a:defRPr/>
            </a:pPr>
            <a:r>
              <a:rPr lang="ja-JP" altLang="en-US" sz="1600" dirty="0">
                <a:latin typeface="+mn-ea"/>
                <a:cs typeface="Arial Unicode MS" panose="020B0604020202020204" pitchFamily="50" charset="-128"/>
              </a:rPr>
              <a:t>夜間・休日を含めて</a:t>
            </a:r>
            <a:r>
              <a:rPr lang="en-US" altLang="ja-JP" sz="1600" dirty="0">
                <a:latin typeface="+mn-ea"/>
                <a:cs typeface="Arial Unicode MS" panose="020B0604020202020204" pitchFamily="50" charset="-128"/>
              </a:rPr>
              <a:t>24</a:t>
            </a:r>
            <a:r>
              <a:rPr lang="ja-JP" altLang="en-US" sz="1600" dirty="0">
                <a:latin typeface="+mn-ea"/>
                <a:cs typeface="Arial Unicode MS" panose="020B0604020202020204" pitchFamily="50" charset="-128"/>
              </a:rPr>
              <a:t>時間対応可能</a:t>
            </a:r>
            <a:endParaRPr lang="en-US" altLang="ja-JP" sz="1600" dirty="0">
              <a:latin typeface="+mn-ea"/>
              <a:cs typeface="Arial Unicode MS" panose="020B0604020202020204" pitchFamily="50" charset="-128"/>
            </a:endParaRPr>
          </a:p>
          <a:p>
            <a:pPr>
              <a:defRPr/>
            </a:pPr>
            <a:r>
              <a:rPr lang="ja-JP" altLang="en-US" sz="3200" dirty="0"/>
              <a:t>☎ </a:t>
            </a:r>
            <a:r>
              <a:rPr lang="ja-JP" altLang="en-US" sz="3200" dirty="0" smtClean="0">
                <a:latin typeface="Arial" panose="020B0604020202020204" pitchFamily="34" charset="0"/>
                <a:cs typeface="Arial" panose="020B0604020202020204" pitchFamily="34" charset="0"/>
              </a:rPr>
              <a:t>０１２０</a:t>
            </a:r>
            <a:r>
              <a:rPr lang="en-US" altLang="ja-JP" sz="3200" dirty="0" smtClean="0">
                <a:latin typeface="Arial" panose="020B0604020202020204" pitchFamily="34" charset="0"/>
                <a:cs typeface="Arial" panose="020B0604020202020204" pitchFamily="34" charset="0"/>
              </a:rPr>
              <a:t>-</a:t>
            </a:r>
            <a:r>
              <a:rPr lang="ja-JP" altLang="en-US" sz="3200" dirty="0" smtClean="0">
                <a:latin typeface="Arial" panose="020B0604020202020204" pitchFamily="34" charset="0"/>
                <a:cs typeface="Arial" panose="020B0604020202020204" pitchFamily="34" charset="0"/>
              </a:rPr>
              <a:t>０</a:t>
            </a:r>
            <a:r>
              <a:rPr lang="en-US" altLang="ja-JP" sz="3200" dirty="0" smtClean="0">
                <a:latin typeface="Arial" panose="020B0604020202020204" pitchFamily="34" charset="0"/>
                <a:cs typeface="Arial" panose="020B0604020202020204" pitchFamily="34" charset="0"/>
              </a:rPr>
              <a:t>-</a:t>
            </a:r>
            <a:r>
              <a:rPr lang="ja-JP" altLang="en-US" sz="3200" dirty="0" smtClean="0">
                <a:latin typeface="Arial" panose="020B0604020202020204" pitchFamily="34" charset="0"/>
                <a:cs typeface="Arial" panose="020B0604020202020204" pitchFamily="34" charset="0"/>
              </a:rPr>
              <a:t>７８３１０</a:t>
            </a:r>
            <a:endParaRPr lang="en-US" altLang="ja-JP" sz="3200" dirty="0" smtClean="0">
              <a:latin typeface="Arial" panose="020B0604020202020204" pitchFamily="34" charset="0"/>
              <a:cs typeface="Arial" panose="020B0604020202020204" pitchFamily="34" charset="0"/>
            </a:endParaRPr>
          </a:p>
          <a:p>
            <a:pPr>
              <a:defRPr/>
            </a:pPr>
            <a:r>
              <a:rPr lang="ja-JP" altLang="en-US" sz="2400" dirty="0" smtClean="0">
                <a:latin typeface="+mn-ea"/>
                <a:cs typeface="Arial Unicode MS" panose="020B0604020202020204" pitchFamily="50" charset="-128"/>
              </a:rPr>
              <a:t>                    </a:t>
            </a:r>
            <a:r>
              <a:rPr lang="ja-JP" altLang="en-US" sz="2000" dirty="0" smtClean="0">
                <a:latin typeface="+mn-ea"/>
                <a:cs typeface="Arial Unicode MS" panose="020B0604020202020204" pitchFamily="50" charset="-128"/>
              </a:rPr>
              <a:t>（</a:t>
            </a:r>
            <a:r>
              <a:rPr lang="ja-JP" altLang="en-US" sz="2000" dirty="0">
                <a:latin typeface="+mn-ea"/>
                <a:cs typeface="Arial Unicode MS" panose="020B0604020202020204" pitchFamily="50" charset="-128"/>
              </a:rPr>
              <a:t>なやみ言おう</a:t>
            </a:r>
            <a:r>
              <a:rPr lang="ja-JP" altLang="en-US" sz="2000" dirty="0" smtClean="0">
                <a:latin typeface="+mn-ea"/>
                <a:cs typeface="Arial Unicode MS" panose="020B0604020202020204" pitchFamily="50" charset="-128"/>
              </a:rPr>
              <a:t>）</a:t>
            </a:r>
            <a:endParaRPr lang="ja-JP" altLang="en-US" sz="2000" dirty="0">
              <a:latin typeface="+mn-ea"/>
              <a:cs typeface="Arial Unicode MS" panose="020B0604020202020204" pitchFamily="50" charset="-128"/>
            </a:endParaRPr>
          </a:p>
        </p:txBody>
      </p:sp>
      <p:sp>
        <p:nvSpPr>
          <p:cNvPr id="49160" name="テキスト ボックス 2"/>
          <p:cNvSpPr txBox="1">
            <a:spLocks noChangeArrowheads="1"/>
          </p:cNvSpPr>
          <p:nvPr/>
        </p:nvSpPr>
        <p:spPr bwMode="auto">
          <a:xfrm>
            <a:off x="5076056" y="1424578"/>
            <a:ext cx="396757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spcBef>
                <a:spcPct val="0"/>
              </a:spcBef>
              <a:buClrTx/>
              <a:buSzTx/>
              <a:buFontTx/>
              <a:buNone/>
            </a:pPr>
            <a:r>
              <a:rPr lang="ja-JP" altLang="en-US" sz="2400" b="1" dirty="0"/>
              <a:t>・にんしんＳＯＳ東京</a:t>
            </a:r>
          </a:p>
          <a:p>
            <a:pPr>
              <a:spcBef>
                <a:spcPct val="0"/>
              </a:spcBef>
              <a:buClrTx/>
              <a:buSzTx/>
              <a:buFontTx/>
              <a:buNone/>
            </a:pPr>
            <a:r>
              <a:rPr lang="en-US" altLang="ja-JP" sz="1800" dirty="0"/>
              <a:t>https://ninshinsos-tokyo.com/</a:t>
            </a:r>
          </a:p>
          <a:p>
            <a:pPr>
              <a:spcBef>
                <a:spcPct val="0"/>
              </a:spcBef>
              <a:buClrTx/>
              <a:buSzTx/>
              <a:buFontTx/>
              <a:buNone/>
            </a:pPr>
            <a:r>
              <a:rPr lang="en-US" altLang="ja-JP" sz="1800" dirty="0"/>
              <a:t>HP</a:t>
            </a:r>
            <a:r>
              <a:rPr lang="ja-JP" altLang="en-US" sz="1800" dirty="0"/>
              <a:t>よりメール相談も</a:t>
            </a:r>
            <a:r>
              <a:rPr lang="ja-JP" altLang="en-US" sz="1800" dirty="0" smtClean="0"/>
              <a:t>可能</a:t>
            </a:r>
            <a:endParaRPr lang="en-US" altLang="ja-JP" sz="1800" dirty="0" smtClean="0"/>
          </a:p>
          <a:p>
            <a:pPr>
              <a:spcBef>
                <a:spcPct val="0"/>
              </a:spcBef>
              <a:buClrTx/>
              <a:buSzTx/>
              <a:buFontTx/>
              <a:buNone/>
            </a:pPr>
            <a:r>
              <a:rPr lang="en-US" altLang="ja-JP" sz="1800" dirty="0"/>
              <a:t> </a:t>
            </a:r>
            <a:r>
              <a:rPr lang="en-US" altLang="ja-JP" sz="1800" dirty="0" smtClean="0"/>
              <a:t>   </a:t>
            </a:r>
            <a:r>
              <a:rPr lang="ja-JP" altLang="en-US" sz="1800" dirty="0" smtClean="0"/>
              <a:t>（</a:t>
            </a:r>
            <a:r>
              <a:rPr lang="en-US" altLang="ja-JP" sz="1800" dirty="0"/>
              <a:t>24</a:t>
            </a:r>
            <a:r>
              <a:rPr lang="ja-JP" altLang="en-US" sz="1800" dirty="0"/>
              <a:t>時間以内に返信あり）</a:t>
            </a:r>
          </a:p>
          <a:p>
            <a:pPr>
              <a:spcBef>
                <a:spcPct val="0"/>
              </a:spcBef>
              <a:buClrTx/>
              <a:buSzTx/>
              <a:buFontTx/>
              <a:buNone/>
            </a:pPr>
            <a:r>
              <a:rPr lang="ja-JP" altLang="en-US" sz="1800" dirty="0"/>
              <a:t>相談時間：</a:t>
            </a:r>
            <a:r>
              <a:rPr lang="en-US" altLang="ja-JP" sz="1800" dirty="0"/>
              <a:t>16</a:t>
            </a:r>
            <a:r>
              <a:rPr lang="ja-JP" altLang="en-US" sz="1800" dirty="0"/>
              <a:t>時から</a:t>
            </a:r>
            <a:r>
              <a:rPr lang="en-US" altLang="ja-JP" sz="1800" dirty="0"/>
              <a:t>24</a:t>
            </a:r>
            <a:r>
              <a:rPr lang="ja-JP" altLang="en-US" sz="1800" dirty="0"/>
              <a:t>時（年中無休）</a:t>
            </a:r>
          </a:p>
          <a:p>
            <a:pPr>
              <a:spcBef>
                <a:spcPct val="0"/>
              </a:spcBef>
              <a:buClrTx/>
              <a:buSzTx/>
              <a:buFontTx/>
              <a:buNone/>
            </a:pPr>
            <a:r>
              <a:rPr lang="ja-JP" altLang="en-US" sz="3600" dirty="0"/>
              <a:t>☎　</a:t>
            </a:r>
            <a:r>
              <a:rPr lang="en-US" altLang="ja-JP" sz="3600" dirty="0"/>
              <a:t>03-4285-9870</a:t>
            </a:r>
            <a:endParaRPr lang="ja-JP" altLang="en-US" sz="3600" dirty="0"/>
          </a:p>
        </p:txBody>
      </p:sp>
    </p:spTree>
    <p:extLst>
      <p:ext uri="{BB962C8B-B14F-4D97-AF65-F5344CB8AC3E}">
        <p14:creationId xmlns:p14="http://schemas.microsoft.com/office/powerpoint/2010/main" val="270508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1432" y="2060848"/>
            <a:ext cx="7427912" cy="2160240"/>
          </a:xfrm>
        </p:spPr>
        <p:txBody>
          <a:bodyPr/>
          <a:lstStyle/>
          <a:p>
            <a:pPr algn="l"/>
            <a:r>
              <a:rPr kumimoji="1" lang="ja-JP" altLang="en-US" dirty="0" smtClean="0"/>
              <a:t>デリケートゾーンの洗い方</a:t>
            </a:r>
            <a:r>
              <a:rPr kumimoji="1" lang="en-US" altLang="ja-JP" dirty="0" smtClean="0"/>
              <a:t/>
            </a:r>
            <a:br>
              <a:rPr kumimoji="1" lang="en-US" altLang="ja-JP" dirty="0" smtClean="0"/>
            </a:br>
            <a:r>
              <a:rPr kumimoji="1" lang="ja-JP" altLang="en-US" dirty="0" smtClean="0"/>
              <a:t>　</a:t>
            </a:r>
            <a:r>
              <a:rPr lang="ja-JP" altLang="en-US" sz="2000" dirty="0"/>
              <a:t>～</a:t>
            </a:r>
            <a:r>
              <a:rPr lang="ja-JP" altLang="en-US" sz="2000" dirty="0" smtClean="0"/>
              <a:t>女</a:t>
            </a:r>
            <a:r>
              <a:rPr lang="ja-JP" altLang="en-US" sz="2000" dirty="0"/>
              <a:t>の</a:t>
            </a:r>
            <a:r>
              <a:rPr lang="ja-JP" altLang="en-US" sz="2000" dirty="0" smtClean="0"/>
              <a:t>子＆男の子のデリケートゾーンの洗い方講座</a:t>
            </a:r>
            <a:r>
              <a:rPr lang="ja-JP" altLang="en-US" sz="2000" dirty="0"/>
              <a:t>～</a:t>
            </a:r>
            <a:endParaRPr kumimoji="1" lang="ja-JP" altLang="en-US" sz="2000" dirty="0"/>
          </a:p>
        </p:txBody>
      </p:sp>
    </p:spTree>
    <p:extLst>
      <p:ext uri="{BB962C8B-B14F-4D97-AF65-F5344CB8AC3E}">
        <p14:creationId xmlns:p14="http://schemas.microsoft.com/office/powerpoint/2010/main" val="1911055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595" y="1236948"/>
            <a:ext cx="2150669" cy="164409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1267615"/>
            <a:ext cx="1938528" cy="1790395"/>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395" y="2965808"/>
            <a:ext cx="2326234" cy="190195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2991" y="4315050"/>
            <a:ext cx="962404" cy="1105420"/>
          </a:xfrm>
          <a:prstGeom prst="rect">
            <a:avLst/>
          </a:prstGeom>
        </p:spPr>
      </p:pic>
      <p:sp>
        <p:nvSpPr>
          <p:cNvPr id="2" name="タイトル 1"/>
          <p:cNvSpPr>
            <a:spLocks noGrp="1"/>
          </p:cNvSpPr>
          <p:nvPr>
            <p:ph type="title"/>
          </p:nvPr>
        </p:nvSpPr>
        <p:spPr/>
        <p:txBody>
          <a:bodyPr/>
          <a:lstStyle/>
          <a:p>
            <a:r>
              <a:rPr lang="ja-JP" altLang="ja-JP" b="1" dirty="0"/>
              <a:t>【女の子編</a:t>
            </a:r>
            <a:r>
              <a:rPr lang="ja-JP" altLang="ja-JP" b="1" dirty="0" smtClean="0"/>
              <a:t>】</a:t>
            </a:r>
            <a:endParaRPr kumimoji="1" lang="ja-JP" altLang="en-US" dirty="0"/>
          </a:p>
        </p:txBody>
      </p:sp>
      <p:sp>
        <p:nvSpPr>
          <p:cNvPr id="3" name="コンテンツ プレースホルダー 2"/>
          <p:cNvSpPr>
            <a:spLocks noGrp="1"/>
          </p:cNvSpPr>
          <p:nvPr>
            <p:ph idx="1"/>
          </p:nvPr>
        </p:nvSpPr>
        <p:spPr>
          <a:xfrm>
            <a:off x="1032520" y="1052736"/>
            <a:ext cx="7427912" cy="4968552"/>
          </a:xfrm>
        </p:spPr>
        <p:txBody>
          <a:bodyPr/>
          <a:lstStyle/>
          <a:p>
            <a:pPr marL="0" indent="0">
              <a:buNone/>
            </a:pPr>
            <a:r>
              <a:rPr lang="ja-JP" altLang="en-US" sz="1600" b="1" dirty="0" smtClean="0"/>
              <a:t>●</a:t>
            </a:r>
            <a:r>
              <a:rPr lang="ja-JP" altLang="ja-JP" sz="1600" b="1" dirty="0" smtClean="0"/>
              <a:t>デイリー</a:t>
            </a:r>
            <a:r>
              <a:rPr lang="ja-JP" altLang="ja-JP" sz="1600" b="1" dirty="0"/>
              <a:t>の</a:t>
            </a:r>
            <a:r>
              <a:rPr lang="ja-JP" altLang="ja-JP" sz="1600" b="1" dirty="0" smtClean="0"/>
              <a:t>洗い方</a:t>
            </a:r>
            <a:endParaRPr lang="ja-JP" altLang="ja-JP" sz="1600" dirty="0"/>
          </a:p>
          <a:p>
            <a:pPr marL="0" indent="0">
              <a:buNone/>
            </a:pPr>
            <a:r>
              <a:rPr lang="ja-JP" altLang="ja-JP" sz="1600" b="1" u="sng" dirty="0" smtClean="0"/>
              <a:t>洗う</a:t>
            </a:r>
            <a:r>
              <a:rPr lang="ja-JP" altLang="ja-JP" sz="1600" b="1" u="sng" dirty="0"/>
              <a:t>のは外性器</a:t>
            </a:r>
            <a:r>
              <a:rPr lang="ja-JP" altLang="ja-JP" sz="1600" b="1" u="sng" dirty="0" smtClean="0"/>
              <a:t>のみ</a:t>
            </a:r>
            <a:r>
              <a:rPr lang="ja-JP" altLang="ja-JP" sz="1600" b="1" dirty="0" smtClean="0"/>
              <a:t>！</a:t>
            </a:r>
            <a:endParaRPr lang="en-US" altLang="ja-JP" sz="1600" dirty="0"/>
          </a:p>
          <a:p>
            <a:pPr marL="0" indent="0">
              <a:buNone/>
            </a:pPr>
            <a:r>
              <a:rPr lang="ja-JP" altLang="en-US" sz="1600" dirty="0" smtClean="0"/>
              <a:t>①</a:t>
            </a:r>
            <a:r>
              <a:rPr lang="ja-JP" altLang="ja-JP" sz="1600" dirty="0" smtClean="0"/>
              <a:t>前</a:t>
            </a:r>
            <a:r>
              <a:rPr lang="ja-JP" altLang="ja-JP" sz="1600" dirty="0"/>
              <a:t>から順に</a:t>
            </a:r>
            <a:r>
              <a:rPr lang="ja-JP" altLang="ja-JP" sz="1600" dirty="0" smtClean="0"/>
              <a:t>、</a:t>
            </a:r>
            <a:r>
              <a:rPr lang="ja-JP" altLang="en-US" sz="1600" dirty="0"/>
              <a:t>ソケイ</a:t>
            </a:r>
            <a:r>
              <a:rPr lang="ja-JP" altLang="ja-JP" sz="1600" dirty="0" smtClean="0"/>
              <a:t>部</a:t>
            </a:r>
            <a:r>
              <a:rPr lang="ja-JP" altLang="ja-JP" sz="1600" dirty="0"/>
              <a:t>から足の付け根</a:t>
            </a:r>
            <a:r>
              <a:rPr lang="ja-JP" altLang="ja-JP" sz="1600" dirty="0" smtClean="0"/>
              <a:t>、</a:t>
            </a:r>
            <a:endParaRPr lang="en-US" altLang="ja-JP" sz="1600" dirty="0" smtClean="0"/>
          </a:p>
          <a:p>
            <a:pPr marL="0" indent="0">
              <a:buNone/>
            </a:pPr>
            <a:r>
              <a:rPr lang="ja-JP" altLang="en-US" sz="1600" dirty="0"/>
              <a:t>　</a:t>
            </a:r>
            <a:r>
              <a:rPr lang="ja-JP" altLang="ja-JP" sz="1600" dirty="0" smtClean="0"/>
              <a:t>内股</a:t>
            </a:r>
            <a:r>
              <a:rPr lang="ja-JP" altLang="ja-JP" sz="1600" dirty="0"/>
              <a:t>、恥丘</a:t>
            </a:r>
            <a:r>
              <a:rPr lang="ja-JP" altLang="ja-JP" sz="1600" dirty="0" smtClean="0"/>
              <a:t>、大陰唇</a:t>
            </a:r>
            <a:r>
              <a:rPr lang="ja-JP" altLang="ja-JP" sz="1600" dirty="0"/>
              <a:t>、小陰唇、部分</a:t>
            </a:r>
            <a:r>
              <a:rPr lang="ja-JP" altLang="ja-JP" sz="1600" dirty="0" smtClean="0"/>
              <a:t>を</a:t>
            </a:r>
            <a:endParaRPr lang="en-US" altLang="ja-JP" sz="1600" dirty="0" smtClean="0"/>
          </a:p>
          <a:p>
            <a:pPr marL="0" indent="0">
              <a:buNone/>
            </a:pPr>
            <a:r>
              <a:rPr lang="ja-JP" altLang="en-US" sz="1600" dirty="0"/>
              <a:t>　</a:t>
            </a:r>
            <a:r>
              <a:rPr lang="ja-JP" altLang="ja-JP" sz="1600" dirty="0" smtClean="0"/>
              <a:t>たっぷり</a:t>
            </a:r>
            <a:r>
              <a:rPr lang="ja-JP" altLang="ja-JP" sz="1600" dirty="0"/>
              <a:t>の泡で優しく</a:t>
            </a:r>
            <a:r>
              <a:rPr lang="ja-JP" altLang="ja-JP" sz="1600" dirty="0" smtClean="0"/>
              <a:t>撫でるよう</a:t>
            </a:r>
            <a:r>
              <a:rPr lang="ja-JP" altLang="ja-JP" sz="1600" dirty="0"/>
              <a:t>に洗う</a:t>
            </a:r>
            <a:r>
              <a:rPr lang="ja-JP" altLang="ja-JP" sz="1600" dirty="0" smtClean="0"/>
              <a:t>。</a:t>
            </a:r>
            <a:endParaRPr lang="en-US" altLang="ja-JP" sz="1600" dirty="0" smtClean="0"/>
          </a:p>
          <a:p>
            <a:pPr marL="0" indent="0">
              <a:buNone/>
            </a:pPr>
            <a:endParaRPr lang="ja-JP" altLang="ja-JP" sz="1600" dirty="0"/>
          </a:p>
          <a:p>
            <a:pPr marL="0" lvl="0" indent="0">
              <a:buNone/>
            </a:pPr>
            <a:r>
              <a:rPr lang="ja-JP" altLang="en-US" sz="1600" dirty="0" smtClean="0"/>
              <a:t>②</a:t>
            </a:r>
            <a:r>
              <a:rPr lang="ja-JP" altLang="ja-JP" sz="1600" dirty="0" smtClean="0"/>
              <a:t>お尻</a:t>
            </a:r>
            <a:r>
              <a:rPr lang="ja-JP" altLang="ja-JP" sz="1600" dirty="0"/>
              <a:t>を突き出すようなスタイルで、手をお尻の方に廻し、会陰</a:t>
            </a:r>
            <a:r>
              <a:rPr lang="ja-JP" altLang="ja-JP" sz="1600" dirty="0" smtClean="0"/>
              <a:t>、</a:t>
            </a:r>
            <a:endParaRPr lang="en-US" altLang="ja-JP" sz="1600" dirty="0" smtClean="0"/>
          </a:p>
          <a:p>
            <a:pPr marL="0" lvl="0" indent="0">
              <a:buNone/>
            </a:pPr>
            <a:r>
              <a:rPr lang="ja-JP" altLang="en-US" sz="1600" dirty="0"/>
              <a:t>　</a:t>
            </a:r>
            <a:r>
              <a:rPr lang="ja-JP" altLang="en-US" sz="1600" dirty="0" smtClean="0"/>
              <a:t>　</a:t>
            </a:r>
            <a:r>
              <a:rPr lang="ja-JP" altLang="ja-JP" sz="1600" dirty="0" smtClean="0"/>
              <a:t>肛門</a:t>
            </a:r>
            <a:r>
              <a:rPr lang="ja-JP" altLang="ja-JP" sz="1600" dirty="0"/>
              <a:t>、尾骨、仙骨部を洗う</a:t>
            </a:r>
            <a:r>
              <a:rPr lang="ja-JP" altLang="ja-JP" sz="1600" dirty="0" smtClean="0"/>
              <a:t>。</a:t>
            </a:r>
            <a:endParaRPr lang="en-US" altLang="ja-JP" sz="1600" dirty="0" smtClean="0"/>
          </a:p>
          <a:p>
            <a:pPr marL="0" lvl="0" indent="0">
              <a:buNone/>
            </a:pPr>
            <a:endParaRPr lang="ja-JP" altLang="ja-JP" sz="1600" dirty="0"/>
          </a:p>
          <a:p>
            <a:pPr marL="0" indent="0">
              <a:buNone/>
            </a:pPr>
            <a:r>
              <a:rPr lang="ja-JP" altLang="ja-JP" sz="1600" dirty="0"/>
              <a:t>③陰毛は、根元の肌を撫でるように、やさしく洗い</a:t>
            </a:r>
            <a:r>
              <a:rPr lang="ja-JP" altLang="ja-JP" sz="1600" dirty="0" smtClean="0"/>
              <a:t>、</a:t>
            </a:r>
            <a:endParaRPr lang="en-US" altLang="ja-JP" sz="1600" dirty="0" smtClean="0"/>
          </a:p>
          <a:p>
            <a:pPr marL="0" indent="0">
              <a:buNone/>
            </a:pPr>
            <a:r>
              <a:rPr lang="ja-JP" altLang="ja-JP" sz="1600" dirty="0" smtClean="0"/>
              <a:t>最後</a:t>
            </a:r>
            <a:r>
              <a:rPr lang="ja-JP" altLang="ja-JP" sz="1600" dirty="0"/>
              <a:t>に手で軽く毛の流れに逆らう様にひっぱり、抜ける毛は抜く</a:t>
            </a:r>
            <a:r>
              <a:rPr lang="ja-JP" altLang="ja-JP" sz="1600" dirty="0" smtClean="0"/>
              <a:t>。</a:t>
            </a:r>
            <a:endParaRPr lang="en-US" altLang="ja-JP" sz="1600" dirty="0" smtClean="0"/>
          </a:p>
          <a:p>
            <a:pPr marL="0" indent="0">
              <a:buNone/>
            </a:pPr>
            <a:endParaRPr lang="ja-JP" altLang="ja-JP" sz="1600" dirty="0"/>
          </a:p>
          <a:p>
            <a:pPr marL="0" indent="0">
              <a:buNone/>
            </a:pPr>
            <a:r>
              <a:rPr lang="ja-JP" altLang="ja-JP" sz="1600" dirty="0"/>
              <a:t>④鏡でチェックして恥垢が溜まっていないか確認</a:t>
            </a:r>
            <a:r>
              <a:rPr lang="ja-JP" altLang="ja-JP" sz="1600" dirty="0" smtClean="0"/>
              <a:t>。</a:t>
            </a:r>
            <a:endParaRPr lang="en-US" altLang="ja-JP" sz="1600" dirty="0" smtClean="0"/>
          </a:p>
          <a:p>
            <a:pPr marL="0" indent="0">
              <a:buNone/>
            </a:pPr>
            <a:endParaRPr lang="ja-JP" altLang="ja-JP" sz="1600" dirty="0"/>
          </a:p>
          <a:p>
            <a:pPr marL="0" indent="0">
              <a:buNone/>
            </a:pPr>
            <a:r>
              <a:rPr lang="ja-JP" altLang="en-US" sz="1600" b="1" dirty="0" smtClean="0"/>
              <a:t>●月経</a:t>
            </a:r>
            <a:r>
              <a:rPr lang="ja-JP" altLang="ja-JP" sz="1600" b="1" dirty="0" smtClean="0"/>
              <a:t>中</a:t>
            </a:r>
            <a:r>
              <a:rPr lang="ja-JP" altLang="ja-JP" sz="1600" dirty="0"/>
              <a:t>： 月経時はナプキンによるムレや月経血が陰毛や皮膚に</a:t>
            </a:r>
            <a:r>
              <a:rPr lang="ja-JP" altLang="ja-JP" sz="1600" dirty="0" smtClean="0"/>
              <a:t>残りベタ</a:t>
            </a:r>
            <a:r>
              <a:rPr lang="ja-JP" altLang="ja-JP" sz="1600" dirty="0"/>
              <a:t>つきがち。トイレタイムにワイプでさっとひと拭きしましょう</a:t>
            </a:r>
            <a:r>
              <a:rPr lang="ja-JP" altLang="ja-JP" sz="1600" dirty="0" smtClean="0"/>
              <a:t>。洗い方</a:t>
            </a:r>
            <a:r>
              <a:rPr lang="ja-JP" altLang="ja-JP" sz="1600" dirty="0"/>
              <a:t>と同じように前から後ろが</a:t>
            </a:r>
            <a:r>
              <a:rPr lang="ja-JP" altLang="ja-JP" sz="1600" dirty="0" smtClean="0"/>
              <a:t>原則。</a:t>
            </a:r>
            <a:r>
              <a:rPr lang="ja-JP" altLang="en-US" sz="1600" dirty="0" smtClean="0"/>
              <a:t>月経</a:t>
            </a:r>
            <a:r>
              <a:rPr lang="ja-JP" altLang="ja-JP" sz="1600" dirty="0" smtClean="0"/>
              <a:t>中</a:t>
            </a:r>
            <a:r>
              <a:rPr lang="ja-JP" altLang="ja-JP" sz="1600" dirty="0"/>
              <a:t>痒い時は、メディクリーム</a:t>
            </a:r>
            <a:r>
              <a:rPr lang="ja-JP" altLang="ja-JP" sz="1600" dirty="0" smtClean="0"/>
              <a:t>で</a:t>
            </a:r>
            <a:r>
              <a:rPr lang="ja-JP" altLang="en-US" sz="1600" dirty="0" smtClean="0"/>
              <a:t>セルフケア</a:t>
            </a:r>
            <a:r>
              <a:rPr lang="ja-JP" altLang="ja-JP" sz="1600" dirty="0" smtClean="0"/>
              <a:t>。</a:t>
            </a:r>
            <a:endParaRPr lang="ja-JP" altLang="ja-JP" sz="1600" dirty="0"/>
          </a:p>
          <a:p>
            <a:endParaRPr kumimoji="1" lang="ja-JP" altLang="en-US" sz="1600" dirty="0"/>
          </a:p>
        </p:txBody>
      </p:sp>
    </p:spTree>
    <p:extLst>
      <p:ext uri="{BB962C8B-B14F-4D97-AF65-F5344CB8AC3E}">
        <p14:creationId xmlns:p14="http://schemas.microsoft.com/office/powerpoint/2010/main" val="30078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511895"/>
          </a:xfrm>
        </p:spPr>
        <p:txBody>
          <a:bodyPr/>
          <a:lstStyle/>
          <a:p>
            <a:r>
              <a:rPr kumimoji="1" lang="ja-JP" altLang="en-US" sz="4000" dirty="0" smtClean="0"/>
              <a:t>思春期ってココロもカラダも</a:t>
            </a:r>
            <a:r>
              <a:rPr kumimoji="1" lang="en-US" altLang="ja-JP" sz="4000" dirty="0" smtClean="0"/>
              <a:t/>
            </a:r>
            <a:br>
              <a:rPr kumimoji="1" lang="en-US" altLang="ja-JP" sz="4000" dirty="0" smtClean="0"/>
            </a:br>
            <a:r>
              <a:rPr lang="ja-JP" altLang="en-US" sz="4000" dirty="0"/>
              <a:t>いろいろ</a:t>
            </a:r>
            <a:r>
              <a:rPr kumimoji="1" lang="ja-JP" altLang="en-US" sz="4000" dirty="0" smtClean="0"/>
              <a:t>変化する時期</a:t>
            </a:r>
            <a:endParaRPr kumimoji="1" lang="ja-JP" altLang="en-US" sz="4000" dirty="0"/>
          </a:p>
        </p:txBody>
      </p:sp>
      <p:sp>
        <p:nvSpPr>
          <p:cNvPr id="3" name="コンテンツ プレースホルダー 2"/>
          <p:cNvSpPr>
            <a:spLocks noGrp="1"/>
          </p:cNvSpPr>
          <p:nvPr>
            <p:ph idx="1"/>
          </p:nvPr>
        </p:nvSpPr>
        <p:spPr>
          <a:xfrm>
            <a:off x="467544" y="1844828"/>
            <a:ext cx="8424936" cy="5112569"/>
          </a:xfrm>
        </p:spPr>
        <p:txBody>
          <a:bodyPr>
            <a:normAutofit/>
          </a:bodyPr>
          <a:lstStyle/>
          <a:p>
            <a:pPr marL="0" indent="0">
              <a:buNone/>
            </a:pPr>
            <a:r>
              <a:rPr kumimoji="1" lang="ja-JP" altLang="en-US" sz="2400" dirty="0" smtClean="0"/>
              <a:t>　　</a:t>
            </a:r>
            <a:r>
              <a:rPr kumimoji="1" lang="en-US" altLang="ja-JP" sz="2400" dirty="0" smtClean="0"/>
              <a:t>WHO</a:t>
            </a:r>
            <a:r>
              <a:rPr kumimoji="1" lang="ja-JP" altLang="en-US" sz="2400" dirty="0" smtClean="0"/>
              <a:t>（世界保健機関）による思春期の定義</a:t>
            </a:r>
            <a:endParaRPr kumimoji="1" lang="en-US" altLang="ja-JP" sz="2400" dirty="0" smtClean="0"/>
          </a:p>
          <a:p>
            <a:pPr marL="0" indent="0">
              <a:buNone/>
            </a:pPr>
            <a:endParaRPr lang="en-US" altLang="ja-JP" sz="1200" dirty="0"/>
          </a:p>
          <a:p>
            <a:pPr marL="0" indent="0">
              <a:buNone/>
            </a:pPr>
            <a:r>
              <a:rPr kumimoji="1" lang="ja-JP" altLang="en-US" sz="2400" dirty="0" smtClean="0"/>
              <a:t>　　１</a:t>
            </a:r>
            <a:r>
              <a:rPr lang="ja-JP" altLang="en-US" sz="2400" dirty="0"/>
              <a:t>、</a:t>
            </a:r>
            <a:r>
              <a:rPr kumimoji="1" lang="ja-JP" altLang="en-US" sz="2400" dirty="0" smtClean="0"/>
              <a:t>二次性徴の出現から性成熟までの</a:t>
            </a:r>
            <a:r>
              <a:rPr lang="ja-JP" altLang="en-US" sz="2400" dirty="0" smtClean="0"/>
              <a:t>段階</a:t>
            </a:r>
            <a:endParaRPr lang="en-US" altLang="ja-JP" sz="2400" dirty="0" smtClean="0"/>
          </a:p>
          <a:p>
            <a:pPr marL="0" indent="0">
              <a:buNone/>
            </a:pPr>
            <a:endParaRPr kumimoji="1" lang="en-US" altLang="ja-JP" sz="1200" dirty="0" smtClean="0"/>
          </a:p>
          <a:p>
            <a:pPr marL="0" indent="0">
              <a:buNone/>
            </a:pPr>
            <a:r>
              <a:rPr lang="ja-JP" altLang="en-US" sz="2400" dirty="0" smtClean="0"/>
              <a:t>　　２、子どもから大人に向かって発達する心理的な過程、</a:t>
            </a:r>
            <a:endParaRPr lang="en-US" altLang="ja-JP" sz="2400" dirty="0" smtClean="0"/>
          </a:p>
          <a:p>
            <a:pPr marL="0" indent="0">
              <a:buNone/>
            </a:pPr>
            <a:r>
              <a:rPr lang="en-US" altLang="ja-JP" sz="2400" dirty="0"/>
              <a:t> </a:t>
            </a:r>
            <a:r>
              <a:rPr lang="en-US" altLang="ja-JP" sz="2400" dirty="0" smtClean="0"/>
              <a:t>    </a:t>
            </a:r>
            <a:r>
              <a:rPr lang="ja-JP" altLang="en-US" sz="2400" dirty="0" smtClean="0"/>
              <a:t>　　</a:t>
            </a:r>
            <a:r>
              <a:rPr lang="en-US" altLang="ja-JP" sz="2400" dirty="0" smtClean="0"/>
              <a:t> </a:t>
            </a:r>
            <a:r>
              <a:rPr lang="ja-JP" altLang="en-US" sz="2400" dirty="0" smtClean="0"/>
              <a:t>ならび</a:t>
            </a:r>
            <a:r>
              <a:rPr lang="ja-JP" altLang="en-US" sz="2400" dirty="0"/>
              <a:t>に</a:t>
            </a:r>
            <a:r>
              <a:rPr lang="ja-JP" altLang="en-US" sz="2400" dirty="0" smtClean="0"/>
              <a:t>自己認識パターンの確立段階</a:t>
            </a:r>
            <a:endParaRPr lang="en-US" altLang="ja-JP" sz="2400" dirty="0" smtClean="0"/>
          </a:p>
          <a:p>
            <a:pPr marL="0" indent="0">
              <a:buNone/>
            </a:pPr>
            <a:endParaRPr lang="en-US" altLang="ja-JP" sz="1200" dirty="0" smtClean="0"/>
          </a:p>
          <a:p>
            <a:pPr marL="0" indent="0">
              <a:buNone/>
            </a:pPr>
            <a:r>
              <a:rPr kumimoji="1" lang="ja-JP" altLang="en-US" sz="2400" dirty="0" smtClean="0"/>
              <a:t>　　３</a:t>
            </a:r>
            <a:r>
              <a:rPr lang="ja-JP" altLang="en-US" sz="2400" dirty="0" smtClean="0"/>
              <a:t>、</a:t>
            </a:r>
            <a:r>
              <a:rPr kumimoji="1" lang="ja-JP" altLang="en-US" sz="2400" dirty="0" smtClean="0"/>
              <a:t>社会経済上の相対的な依存状態から完全独立する</a:t>
            </a:r>
            <a:endParaRPr kumimoji="1" lang="en-US" altLang="ja-JP" sz="2400" dirty="0" smtClean="0"/>
          </a:p>
          <a:p>
            <a:pPr marL="0" indent="0">
              <a:buNone/>
            </a:pPr>
            <a:r>
              <a:rPr lang="ja-JP" altLang="en-US" sz="2400" dirty="0"/>
              <a:t>　</a:t>
            </a:r>
            <a:r>
              <a:rPr lang="ja-JP" altLang="en-US" sz="2400" dirty="0" smtClean="0"/>
              <a:t>　　　</a:t>
            </a:r>
            <a:r>
              <a:rPr kumimoji="1" lang="ja-JP" altLang="en-US" sz="2400" dirty="0" smtClean="0"/>
              <a:t>までの過渡期</a:t>
            </a:r>
            <a:endParaRPr kumimoji="1" lang="en-US" altLang="ja-JP" sz="2400" dirty="0" smtClean="0"/>
          </a:p>
          <a:p>
            <a:pPr marL="0" indent="0">
              <a:buNone/>
            </a:pPr>
            <a:endParaRPr lang="en-US" altLang="ja-JP" sz="2400" dirty="0"/>
          </a:p>
          <a:p>
            <a:pPr marL="0" indent="0">
              <a:buNone/>
            </a:pPr>
            <a:r>
              <a:rPr lang="ja-JP" altLang="en-US" sz="1800" dirty="0" smtClean="0"/>
              <a:t>　　日本産婦人科学会の定義によれば「性機能の発育（乳房発育・恥毛発育など）に</a:t>
            </a:r>
            <a:endParaRPr lang="en-US" altLang="ja-JP" sz="1800" dirty="0" smtClean="0"/>
          </a:p>
          <a:p>
            <a:pPr marL="0" indent="0">
              <a:buNone/>
            </a:pPr>
            <a:r>
              <a:rPr lang="ja-JP" altLang="en-US" sz="1800" dirty="0"/>
              <a:t>　</a:t>
            </a:r>
            <a:r>
              <a:rPr lang="ja-JP" altLang="en-US" sz="1800" dirty="0" smtClean="0"/>
              <a:t>　始まり、初経を経て第二次性徴の完成と月経周期がほぼ順調になるまでの期間で、</a:t>
            </a:r>
            <a:endParaRPr lang="en-US" altLang="ja-JP" sz="1800" dirty="0" smtClean="0"/>
          </a:p>
          <a:p>
            <a:pPr marL="0" indent="0">
              <a:buNone/>
            </a:pPr>
            <a:r>
              <a:rPr lang="ja-JP" altLang="en-US" sz="1800" dirty="0"/>
              <a:t>　</a:t>
            </a:r>
            <a:r>
              <a:rPr lang="ja-JP" altLang="en-US" sz="1800" dirty="0" smtClean="0"/>
              <a:t>　現在の日本人の場合、平均的には８．９歳から</a:t>
            </a:r>
            <a:r>
              <a:rPr lang="en-US" altLang="ja-JP" sz="1800" dirty="0" smtClean="0"/>
              <a:t>17.18</a:t>
            </a:r>
            <a:r>
              <a:rPr lang="ja-JP" altLang="en-US" sz="1800" dirty="0" smtClean="0"/>
              <a:t>歳の間とする」</a:t>
            </a:r>
            <a:endParaRPr kumimoji="1" lang="ja-JP" altLang="en-US" sz="1800" dirty="0"/>
          </a:p>
        </p:txBody>
      </p:sp>
    </p:spTree>
    <p:extLst>
      <p:ext uri="{BB962C8B-B14F-4D97-AF65-F5344CB8AC3E}">
        <p14:creationId xmlns:p14="http://schemas.microsoft.com/office/powerpoint/2010/main" val="641958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b="1" dirty="0"/>
              <a:t>【男の子編</a:t>
            </a:r>
            <a:r>
              <a:rPr lang="ja-JP" altLang="ja-JP" b="1" dirty="0" smtClean="0"/>
              <a:t>】</a:t>
            </a:r>
            <a:endParaRPr kumimoji="1" lang="ja-JP" altLang="en-US" dirty="0"/>
          </a:p>
        </p:txBody>
      </p:sp>
      <p:sp>
        <p:nvSpPr>
          <p:cNvPr id="3" name="コンテンツ プレースホルダー 2"/>
          <p:cNvSpPr>
            <a:spLocks noGrp="1"/>
          </p:cNvSpPr>
          <p:nvPr>
            <p:ph idx="1"/>
          </p:nvPr>
        </p:nvSpPr>
        <p:spPr/>
        <p:txBody>
          <a:bodyPr/>
          <a:lstStyle/>
          <a:p>
            <a:endParaRPr lang="en-US" altLang="ja-JP" sz="1800" dirty="0"/>
          </a:p>
          <a:p>
            <a:pPr marL="0" indent="0">
              <a:buNone/>
            </a:pPr>
            <a:r>
              <a:rPr lang="ja-JP" altLang="ja-JP" sz="1800" dirty="0"/>
              <a:t>１．陰毛の部分の洗い方</a:t>
            </a:r>
          </a:p>
          <a:p>
            <a:pPr marL="0" indent="0">
              <a:buNone/>
            </a:pPr>
            <a:r>
              <a:rPr lang="en-US" altLang="ja-JP" sz="1800" dirty="0"/>
              <a:t> </a:t>
            </a:r>
            <a:endParaRPr lang="ja-JP" altLang="ja-JP" sz="1800" dirty="0"/>
          </a:p>
          <a:p>
            <a:pPr marL="0" indent="0">
              <a:buNone/>
            </a:pPr>
            <a:r>
              <a:rPr lang="ja-JP" altLang="ja-JP" sz="1800" dirty="0"/>
              <a:t>２．ペニス部分の洗い方</a:t>
            </a:r>
          </a:p>
          <a:p>
            <a:pPr marL="0" indent="0">
              <a:buNone/>
            </a:pPr>
            <a:r>
              <a:rPr lang="en-US" altLang="ja-JP" sz="1800" dirty="0"/>
              <a:t> </a:t>
            </a:r>
            <a:endParaRPr lang="ja-JP" altLang="ja-JP" sz="1800" dirty="0"/>
          </a:p>
          <a:p>
            <a:pPr marL="0" indent="0">
              <a:buNone/>
            </a:pPr>
            <a:r>
              <a:rPr lang="ja-JP" altLang="ja-JP" sz="1800" dirty="0"/>
              <a:t>３．陰嚢部分の洗い方（玉袋の洗い方）</a:t>
            </a:r>
          </a:p>
          <a:p>
            <a:pPr marL="0" indent="0">
              <a:buNone/>
            </a:pPr>
            <a:r>
              <a:rPr lang="en-US" altLang="ja-JP" sz="1800" dirty="0"/>
              <a:t> </a:t>
            </a:r>
            <a:endParaRPr lang="ja-JP" altLang="ja-JP" sz="1800" dirty="0"/>
          </a:p>
          <a:p>
            <a:pPr marL="0" indent="0">
              <a:buNone/>
            </a:pPr>
            <a:r>
              <a:rPr lang="ja-JP" altLang="ja-JP" sz="1800" dirty="0"/>
              <a:t>４．会陰部分洗い方</a:t>
            </a:r>
          </a:p>
          <a:p>
            <a:pPr marL="0" indent="0">
              <a:buNone/>
            </a:pPr>
            <a:r>
              <a:rPr lang="en-US" altLang="ja-JP" sz="1800" dirty="0"/>
              <a:t> </a:t>
            </a:r>
            <a:endParaRPr lang="ja-JP" altLang="ja-JP" sz="1800" dirty="0"/>
          </a:p>
          <a:p>
            <a:pPr marL="0" indent="0">
              <a:buNone/>
            </a:pPr>
            <a:r>
              <a:rPr lang="ja-JP" altLang="ja-JP" sz="1800" dirty="0"/>
              <a:t>５．肛門の</a:t>
            </a:r>
            <a:r>
              <a:rPr lang="ja-JP" altLang="ja-JP" sz="1800" dirty="0" smtClean="0"/>
              <a:t>洗い方</a:t>
            </a:r>
            <a:endParaRPr lang="en-US" altLang="ja-JP" sz="1800" dirty="0" smtClean="0"/>
          </a:p>
          <a:p>
            <a:pPr marL="0" indent="0">
              <a:buNone/>
            </a:pPr>
            <a:endParaRPr lang="en-US" altLang="ja-JP" sz="1400" dirty="0" smtClean="0"/>
          </a:p>
          <a:p>
            <a:pPr marL="0" indent="0">
              <a:buNone/>
            </a:pPr>
            <a:r>
              <a:rPr lang="ja-JP" altLang="en-US" sz="1400" dirty="0" smtClean="0"/>
              <a:t>●</a:t>
            </a:r>
            <a:r>
              <a:rPr lang="ja-JP" altLang="en-US" sz="1600" dirty="0" smtClean="0"/>
              <a:t>下着の選び方も大切！　　ブリーフ＜トランクスやボクサーブリーフがおすすめ</a:t>
            </a:r>
            <a:endParaRPr lang="en-US" altLang="ja-JP" sz="1600" dirty="0" smtClean="0"/>
          </a:p>
          <a:p>
            <a:pPr marL="0" indent="0">
              <a:buNone/>
            </a:pPr>
            <a:endParaRPr lang="en-US" altLang="ja-JP" sz="1600" dirty="0"/>
          </a:p>
          <a:p>
            <a:pPr marL="0" indent="0">
              <a:buNone/>
            </a:pPr>
            <a:r>
              <a:rPr lang="ja-JP" altLang="en-US" sz="1600" dirty="0" smtClean="0"/>
              <a:t>●男の子は一緒にお風呂にはいる時期までにしっかり教え、習慣付けてあげて！</a:t>
            </a:r>
            <a:endParaRPr lang="en-US" altLang="ja-JP" sz="1400" dirty="0"/>
          </a:p>
          <a:p>
            <a:pPr marL="0" indent="0">
              <a:buNone/>
            </a:pPr>
            <a:endParaRPr lang="ja-JP" altLang="ja-JP" sz="14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514787"/>
            <a:ext cx="3672408" cy="3675161"/>
          </a:xfrm>
          <a:prstGeom prst="rect">
            <a:avLst/>
          </a:prstGeom>
        </p:spPr>
      </p:pic>
    </p:spTree>
    <p:extLst>
      <p:ext uri="{BB962C8B-B14F-4D97-AF65-F5344CB8AC3E}">
        <p14:creationId xmlns:p14="http://schemas.microsoft.com/office/powerpoint/2010/main" val="206444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8888" y="485800"/>
            <a:ext cx="7427912" cy="1143000"/>
          </a:xfrm>
        </p:spPr>
        <p:txBody>
          <a:bodyPr/>
          <a:lstStyle/>
          <a:p>
            <a:r>
              <a:rPr lang="ja-JP" altLang="en-US" dirty="0"/>
              <a:t>思春期のケアの</a:t>
            </a:r>
            <a:r>
              <a:rPr lang="ja-JP" altLang="en-US" dirty="0" smtClean="0"/>
              <a:t>ポイント</a:t>
            </a:r>
            <a:endParaRPr kumimoji="1" lang="ja-JP" altLang="en-US" dirty="0"/>
          </a:p>
        </p:txBody>
      </p:sp>
      <p:sp>
        <p:nvSpPr>
          <p:cNvPr id="3" name="コンテンツ プレースホルダー 2"/>
          <p:cNvSpPr>
            <a:spLocks noGrp="1"/>
          </p:cNvSpPr>
          <p:nvPr>
            <p:ph idx="1"/>
          </p:nvPr>
        </p:nvSpPr>
        <p:spPr>
          <a:xfrm>
            <a:off x="1258888" y="1999381"/>
            <a:ext cx="7427912" cy="4525963"/>
          </a:xfrm>
        </p:spPr>
        <p:txBody>
          <a:bodyPr/>
          <a:lstStyle/>
          <a:p>
            <a:pPr marL="0" indent="0">
              <a:buNone/>
            </a:pPr>
            <a:r>
              <a:rPr lang="ja-JP" altLang="en-US" dirty="0" smtClean="0"/>
              <a:t>◎</a:t>
            </a:r>
            <a:r>
              <a:rPr lang="ja-JP" altLang="en-US" dirty="0"/>
              <a:t>思春期</a:t>
            </a:r>
            <a:r>
              <a:rPr lang="ja-JP" altLang="en-US" dirty="0" smtClean="0"/>
              <a:t>のデリケートゾーンの洗い方</a:t>
            </a:r>
            <a:endParaRPr lang="en-US" altLang="ja-JP" dirty="0" smtClean="0"/>
          </a:p>
          <a:p>
            <a:pPr marL="0" indent="0">
              <a:buNone/>
            </a:pPr>
            <a:endParaRPr lang="en-US" altLang="ja-JP" sz="1200" dirty="0" smtClean="0"/>
          </a:p>
          <a:p>
            <a:pPr marL="0" indent="0">
              <a:buNone/>
            </a:pPr>
            <a:r>
              <a:rPr lang="ja-JP" altLang="en-US" sz="2800" dirty="0" smtClean="0"/>
              <a:t>・思春期</a:t>
            </a:r>
            <a:r>
              <a:rPr lang="ja-JP" altLang="en-US" sz="2800" dirty="0"/>
              <a:t>は女性ホルモンも不安定で分泌液など老廃物が多い時期なので、</a:t>
            </a:r>
            <a:r>
              <a:rPr lang="ja-JP" altLang="en-US" sz="2800" b="1" u="sng" dirty="0"/>
              <a:t>とにかく毎日キレイに膣以外の外性器を洗うこと</a:t>
            </a:r>
            <a:r>
              <a:rPr lang="ja-JP" altLang="en-US" sz="2800" dirty="0"/>
              <a:t>が肝心</a:t>
            </a:r>
            <a:r>
              <a:rPr lang="ja-JP" altLang="en-US" sz="2800" dirty="0" smtClean="0"/>
              <a:t>。</a:t>
            </a:r>
            <a:endParaRPr lang="en-US" altLang="ja-JP" sz="2800" dirty="0" smtClean="0"/>
          </a:p>
          <a:p>
            <a:pPr marL="0" indent="0">
              <a:buNone/>
            </a:pPr>
            <a:endParaRPr lang="ja-JP" altLang="en-US" sz="1200" dirty="0"/>
          </a:p>
          <a:p>
            <a:pPr marL="0" indent="0">
              <a:buNone/>
            </a:pPr>
            <a:r>
              <a:rPr lang="ja-JP" altLang="en-US" sz="2800" dirty="0" smtClean="0"/>
              <a:t>・月</a:t>
            </a:r>
            <a:r>
              <a:rPr lang="ja-JP" altLang="en-US" sz="2800" dirty="0"/>
              <a:t>経</a:t>
            </a:r>
            <a:r>
              <a:rPr lang="ja-JP" altLang="en-US" sz="2800" dirty="0" smtClean="0"/>
              <a:t>中</a:t>
            </a:r>
            <a:r>
              <a:rPr lang="ja-JP" altLang="en-US" sz="2800" dirty="0"/>
              <a:t>は古い月経血などがついているので</a:t>
            </a:r>
            <a:r>
              <a:rPr lang="ja-JP" altLang="en-US" sz="2800" dirty="0" smtClean="0"/>
              <a:t>、</a:t>
            </a:r>
            <a:endParaRPr lang="en-US" altLang="ja-JP" sz="2800" dirty="0" smtClean="0"/>
          </a:p>
          <a:p>
            <a:pPr marL="0" indent="0">
              <a:buNone/>
            </a:pPr>
            <a:r>
              <a:rPr lang="ja-JP" altLang="en-US" sz="2800" b="1" u="sng" dirty="0" smtClean="0"/>
              <a:t>　こまめ</a:t>
            </a:r>
            <a:r>
              <a:rPr lang="ja-JP" altLang="en-US" sz="2800" b="1" u="sng" dirty="0"/>
              <a:t>にワイプなどでふき取りましょう</a:t>
            </a:r>
            <a:r>
              <a:rPr lang="ja-JP" altLang="en-US" sz="2800" dirty="0"/>
              <a:t>。</a:t>
            </a:r>
          </a:p>
          <a:p>
            <a:endParaRPr lang="ja-JP" altLang="en-US" dirty="0"/>
          </a:p>
          <a:p>
            <a:pPr marL="0" indent="0">
              <a:buNone/>
            </a:pPr>
            <a:endParaRPr kumimoji="1" lang="ja-JP" altLang="en-US" dirty="0"/>
          </a:p>
        </p:txBody>
      </p:sp>
    </p:spTree>
    <p:extLst>
      <p:ext uri="{BB962C8B-B14F-4D97-AF65-F5344CB8AC3E}">
        <p14:creationId xmlns:p14="http://schemas.microsoft.com/office/powerpoint/2010/main" val="310236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1916832"/>
            <a:ext cx="2474988" cy="1985113"/>
          </a:xfrm>
          <a:prstGeom prst="rect">
            <a:avLst/>
          </a:prstGeom>
        </p:spPr>
      </p:pic>
      <p:sp>
        <p:nvSpPr>
          <p:cNvPr id="2" name="タイトル 1"/>
          <p:cNvSpPr>
            <a:spLocks noGrp="1"/>
          </p:cNvSpPr>
          <p:nvPr>
            <p:ph type="title"/>
          </p:nvPr>
        </p:nvSpPr>
        <p:spPr>
          <a:xfrm>
            <a:off x="1258888" y="116632"/>
            <a:ext cx="7427912" cy="1143000"/>
          </a:xfrm>
        </p:spPr>
        <p:txBody>
          <a:bodyPr/>
          <a:lstStyle/>
          <a:p>
            <a:pPr algn="l"/>
            <a:r>
              <a:rPr lang="ja-JP" altLang="en-US" sz="3200" dirty="0"/>
              <a:t>◎思春期</a:t>
            </a:r>
            <a:r>
              <a:rPr lang="ja-JP" altLang="en-US" sz="3200" dirty="0" smtClean="0"/>
              <a:t>の東洋医学的お手当</a:t>
            </a:r>
            <a:endParaRPr kumimoji="1" lang="ja-JP" altLang="en-US" dirty="0"/>
          </a:p>
        </p:txBody>
      </p:sp>
      <p:sp>
        <p:nvSpPr>
          <p:cNvPr id="3" name="コンテンツ プレースホルダー 2"/>
          <p:cNvSpPr>
            <a:spLocks noGrp="1"/>
          </p:cNvSpPr>
          <p:nvPr>
            <p:ph idx="1"/>
          </p:nvPr>
        </p:nvSpPr>
        <p:spPr>
          <a:xfrm>
            <a:off x="1259632" y="1052736"/>
            <a:ext cx="7777608" cy="5472608"/>
          </a:xfrm>
        </p:spPr>
        <p:txBody>
          <a:bodyPr/>
          <a:lstStyle/>
          <a:p>
            <a:pPr marL="0" indent="0">
              <a:buNone/>
            </a:pPr>
            <a:r>
              <a:rPr lang="ja-JP" altLang="en-US" sz="2400" b="1" dirty="0" smtClean="0"/>
              <a:t>＜</a:t>
            </a:r>
            <a:r>
              <a:rPr lang="ja-JP" altLang="en-US" sz="2400" b="1" dirty="0"/>
              <a:t>基本の生活習慣＞</a:t>
            </a:r>
          </a:p>
          <a:p>
            <a:pPr marL="0" indent="0">
              <a:buNone/>
            </a:pPr>
            <a:r>
              <a:rPr lang="ja-JP" altLang="en-US" sz="2400" dirty="0" smtClean="0"/>
              <a:t>・早く</a:t>
            </a:r>
            <a:r>
              <a:rPr lang="ja-JP" altLang="en-US" sz="2400" dirty="0"/>
              <a:t>寝て睡眠不足にならないこと</a:t>
            </a:r>
          </a:p>
          <a:p>
            <a:pPr marL="0" indent="0">
              <a:buNone/>
            </a:pPr>
            <a:r>
              <a:rPr lang="ja-JP" altLang="en-US" sz="2400" dirty="0" smtClean="0"/>
              <a:t>・</a:t>
            </a:r>
            <a:r>
              <a:rPr lang="ja-JP" altLang="en-US" sz="2400" dirty="0"/>
              <a:t>月経</a:t>
            </a:r>
            <a:r>
              <a:rPr lang="ja-JP" altLang="en-US" sz="2400" dirty="0" smtClean="0"/>
              <a:t>前</a:t>
            </a:r>
            <a:r>
              <a:rPr lang="ja-JP" altLang="en-US" sz="2400" dirty="0"/>
              <a:t>や最中に眠くなったら眠ること。（</a:t>
            </a:r>
            <a:r>
              <a:rPr lang="ja-JP" altLang="en-US" sz="2400" dirty="0" smtClean="0"/>
              <a:t>カラダの</a:t>
            </a:r>
            <a:endParaRPr lang="en-US" altLang="ja-JP" sz="2400" dirty="0" smtClean="0"/>
          </a:p>
          <a:p>
            <a:pPr marL="0" indent="0">
              <a:buNone/>
            </a:pPr>
            <a:r>
              <a:rPr lang="ja-JP" altLang="en-US" sz="2400" dirty="0"/>
              <a:t>　</a:t>
            </a:r>
            <a:r>
              <a:rPr lang="ja-JP" altLang="en-US" sz="2400" dirty="0" smtClean="0"/>
              <a:t>声</a:t>
            </a:r>
            <a:r>
              <a:rPr lang="ja-JP" altLang="en-US" sz="2400" dirty="0"/>
              <a:t>を聴きましょう）</a:t>
            </a:r>
          </a:p>
          <a:p>
            <a:pPr marL="0" indent="0">
              <a:buNone/>
            </a:pPr>
            <a:endParaRPr lang="ja-JP" altLang="en-US" sz="2400" dirty="0"/>
          </a:p>
          <a:p>
            <a:pPr marL="0" indent="0">
              <a:buNone/>
            </a:pPr>
            <a:r>
              <a:rPr lang="ja-JP" altLang="en-US" sz="2400" b="1" dirty="0"/>
              <a:t>＜カラダの内側から＞</a:t>
            </a:r>
          </a:p>
          <a:p>
            <a:pPr marL="0" indent="0">
              <a:buNone/>
            </a:pPr>
            <a:r>
              <a:rPr lang="ja-JP" altLang="en-US" sz="2400" dirty="0" smtClean="0"/>
              <a:t>・しょう</a:t>
            </a:r>
            <a:r>
              <a:rPr lang="ja-JP" altLang="en-US" sz="2400" dirty="0"/>
              <a:t>が、パクチー、サフラン、しそ、シナモン</a:t>
            </a:r>
            <a:r>
              <a:rPr lang="ja-JP" altLang="en-US" sz="2400" dirty="0" smtClean="0"/>
              <a:t>などを</a:t>
            </a:r>
            <a:endParaRPr lang="en-US" altLang="ja-JP" sz="2400" dirty="0" smtClean="0"/>
          </a:p>
          <a:p>
            <a:pPr marL="0" indent="0">
              <a:buNone/>
            </a:pPr>
            <a:r>
              <a:rPr lang="ja-JP" altLang="en-US" sz="2400" dirty="0"/>
              <a:t>　</a:t>
            </a:r>
            <a:r>
              <a:rPr lang="ja-JP" altLang="en-US" sz="2400" dirty="0" smtClean="0"/>
              <a:t>意識</a:t>
            </a:r>
            <a:r>
              <a:rPr lang="ja-JP" altLang="en-US" sz="2400" dirty="0"/>
              <a:t>して食べること</a:t>
            </a:r>
          </a:p>
          <a:p>
            <a:pPr marL="0" indent="0">
              <a:buNone/>
            </a:pPr>
            <a:r>
              <a:rPr lang="ja-JP" altLang="en-US" sz="2400" dirty="0"/>
              <a:t>　→血行を良くして代謝をあげるので風邪を</a:t>
            </a:r>
            <a:r>
              <a:rPr lang="ja-JP" altLang="en-US" sz="2400" dirty="0" smtClean="0"/>
              <a:t>ひきにくく</a:t>
            </a:r>
            <a:endParaRPr lang="en-US" altLang="ja-JP" sz="2400" dirty="0" smtClean="0"/>
          </a:p>
          <a:p>
            <a:pPr marL="0" indent="0">
              <a:buNone/>
            </a:pPr>
            <a:r>
              <a:rPr lang="ja-JP" altLang="en-US" sz="2400" dirty="0"/>
              <a:t>　</a:t>
            </a:r>
            <a:r>
              <a:rPr lang="ja-JP" altLang="en-US" sz="2400" dirty="0" smtClean="0"/>
              <a:t>　 なったり</a:t>
            </a:r>
            <a:r>
              <a:rPr lang="ja-JP" altLang="en-US" sz="2400" dirty="0"/>
              <a:t>、免疫力アップにも。</a:t>
            </a:r>
          </a:p>
          <a:p>
            <a:pPr marL="0" indent="0">
              <a:buNone/>
            </a:pPr>
            <a:r>
              <a:rPr lang="ja-JP" altLang="en-US" sz="2400" dirty="0" smtClean="0"/>
              <a:t>・甘い</a:t>
            </a:r>
            <a:r>
              <a:rPr lang="ja-JP" altLang="en-US" sz="2400" dirty="0"/>
              <a:t>ものを食べ過ぎない</a:t>
            </a:r>
            <a:r>
              <a:rPr lang="ja-JP" altLang="en-US" sz="2400" dirty="0" smtClean="0"/>
              <a:t>こと</a:t>
            </a:r>
            <a:endParaRPr lang="en-US" altLang="ja-JP" sz="2400" dirty="0" smtClean="0"/>
          </a:p>
          <a:p>
            <a:pPr marL="0" indent="0">
              <a:buNone/>
            </a:pPr>
            <a:r>
              <a:rPr lang="ja-JP" altLang="en-US" sz="2400" dirty="0" smtClean="0"/>
              <a:t>（</a:t>
            </a:r>
            <a:r>
              <a:rPr lang="ja-JP" altLang="en-US" sz="2400" dirty="0"/>
              <a:t>砂糖はカラダを</a:t>
            </a:r>
            <a:r>
              <a:rPr lang="ja-JP" altLang="en-US" sz="2400" dirty="0" smtClean="0"/>
              <a:t>冷やす食べ物</a:t>
            </a:r>
            <a:r>
              <a:rPr lang="ja-JP" altLang="en-US" sz="2400" dirty="0" smtClean="0"/>
              <a:t>）</a:t>
            </a:r>
            <a:endParaRPr lang="ja-JP" altLang="en-US" sz="24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5157192"/>
            <a:ext cx="2047934" cy="1524459"/>
          </a:xfrm>
          <a:prstGeom prst="rect">
            <a:avLst/>
          </a:prstGeom>
        </p:spPr>
      </p:pic>
    </p:spTree>
    <p:extLst>
      <p:ext uri="{BB962C8B-B14F-4D97-AF65-F5344CB8AC3E}">
        <p14:creationId xmlns:p14="http://schemas.microsoft.com/office/powerpoint/2010/main" val="135570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8888" y="274638"/>
            <a:ext cx="7427912" cy="922114"/>
          </a:xfrm>
        </p:spPr>
        <p:txBody>
          <a:bodyPr/>
          <a:lstStyle/>
          <a:p>
            <a:pPr algn="l"/>
            <a:r>
              <a:rPr lang="ja-JP" altLang="en-US" sz="2400" b="1" dirty="0"/>
              <a:t>＜カラダの外側</a:t>
            </a:r>
            <a:r>
              <a:rPr lang="ja-JP" altLang="en-US" sz="2400" b="1" dirty="0" smtClean="0"/>
              <a:t>から＞</a:t>
            </a:r>
            <a:endParaRPr kumimoji="1" lang="ja-JP" altLang="en-US" sz="2400" b="1"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6565" y="3068960"/>
            <a:ext cx="2060645" cy="187220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005" y="1196752"/>
            <a:ext cx="1874520" cy="1640434"/>
          </a:xfrm>
          <a:prstGeom prst="rect">
            <a:avLst/>
          </a:prstGeom>
        </p:spPr>
      </p:pic>
      <p:sp>
        <p:nvSpPr>
          <p:cNvPr id="3" name="コンテンツ プレースホルダー 2"/>
          <p:cNvSpPr>
            <a:spLocks noGrp="1"/>
          </p:cNvSpPr>
          <p:nvPr>
            <p:ph idx="1"/>
          </p:nvPr>
        </p:nvSpPr>
        <p:spPr>
          <a:xfrm>
            <a:off x="899592" y="1196752"/>
            <a:ext cx="7884368" cy="5040560"/>
          </a:xfrm>
        </p:spPr>
        <p:txBody>
          <a:bodyPr/>
          <a:lstStyle/>
          <a:p>
            <a:pPr marL="0" indent="0">
              <a:buNone/>
            </a:pPr>
            <a:r>
              <a:rPr lang="ja-JP" altLang="en-US" sz="2400" dirty="0"/>
              <a:t>・</a:t>
            </a:r>
            <a:r>
              <a:rPr lang="ja-JP" altLang="en-US" sz="2400" dirty="0" smtClean="0"/>
              <a:t>毎日</a:t>
            </a:r>
            <a:r>
              <a:rPr lang="ja-JP" altLang="en-US" sz="2400" dirty="0"/>
              <a:t>できるだけお風呂の湯舟で温まる</a:t>
            </a:r>
            <a:r>
              <a:rPr lang="ja-JP" altLang="en-US" sz="2400" dirty="0" smtClean="0"/>
              <a:t>こと</a:t>
            </a:r>
            <a:endParaRPr lang="en-US" altLang="ja-JP" sz="2400" dirty="0" smtClean="0"/>
          </a:p>
          <a:p>
            <a:pPr marL="0" indent="0">
              <a:buNone/>
            </a:pPr>
            <a:r>
              <a:rPr lang="ja-JP" altLang="en-US" sz="2400" dirty="0" smtClean="0"/>
              <a:t>　　　（</a:t>
            </a:r>
            <a:r>
              <a:rPr lang="ja-JP" altLang="en-US" sz="2400" dirty="0"/>
              <a:t>とくに夏など</a:t>
            </a:r>
            <a:r>
              <a:rPr lang="ja-JP" altLang="en-US" sz="2400" dirty="0" smtClean="0"/>
              <a:t>は足湯や半身浴だけでも）</a:t>
            </a:r>
            <a:endParaRPr lang="ja-JP" altLang="en-US" sz="2400" dirty="0"/>
          </a:p>
          <a:p>
            <a:pPr marL="0" indent="0">
              <a:buNone/>
            </a:pPr>
            <a:r>
              <a:rPr lang="ja-JP" altLang="en-US" sz="2400" dirty="0" smtClean="0"/>
              <a:t>・こんにゃく</a:t>
            </a:r>
            <a:r>
              <a:rPr lang="ja-JP" altLang="en-US" sz="2400" dirty="0"/>
              <a:t>湿布、</a:t>
            </a:r>
            <a:r>
              <a:rPr lang="ja-JP" altLang="en-US" sz="2400" dirty="0" err="1"/>
              <a:t>ひ</a:t>
            </a:r>
            <a:r>
              <a:rPr lang="ja-JP" altLang="en-US" sz="2400" dirty="0"/>
              <a:t>ましオイル湿布など</a:t>
            </a:r>
            <a:r>
              <a:rPr lang="ja-JP" altLang="en-US" sz="2400" dirty="0" smtClean="0"/>
              <a:t>で</a:t>
            </a:r>
            <a:endParaRPr lang="en-US" altLang="ja-JP" sz="2400" dirty="0" smtClean="0"/>
          </a:p>
          <a:p>
            <a:pPr marL="0" indent="0">
              <a:buNone/>
            </a:pPr>
            <a:r>
              <a:rPr lang="ja-JP" altLang="en-US" sz="2400" dirty="0"/>
              <a:t>　</a:t>
            </a:r>
            <a:r>
              <a:rPr lang="ja-JP" altLang="en-US" sz="2400" dirty="0" smtClean="0"/>
              <a:t>肝臓</a:t>
            </a:r>
            <a:r>
              <a:rPr lang="ja-JP" altLang="en-US" sz="2400" dirty="0"/>
              <a:t>と腎臓を</a:t>
            </a:r>
            <a:r>
              <a:rPr lang="ja-JP" altLang="en-US" sz="2400" dirty="0" smtClean="0"/>
              <a:t>温める</a:t>
            </a:r>
            <a:r>
              <a:rPr lang="ja-JP" altLang="en-US" sz="2400" dirty="0"/>
              <a:t>（なければ携帯カイロ</a:t>
            </a:r>
            <a:r>
              <a:rPr lang="ja-JP" altLang="en-US" sz="2400" dirty="0" smtClean="0"/>
              <a:t>でも）</a:t>
            </a:r>
            <a:endParaRPr lang="ja-JP" altLang="en-US" sz="2400" dirty="0"/>
          </a:p>
          <a:p>
            <a:pPr marL="0" indent="0">
              <a:buNone/>
            </a:pPr>
            <a:r>
              <a:rPr lang="ja-JP" altLang="en-US" sz="2400" dirty="0" smtClean="0"/>
              <a:t>・三陰交</a:t>
            </a:r>
            <a:r>
              <a:rPr lang="ja-JP" altLang="en-US" sz="2400" dirty="0"/>
              <a:t>から太衝（</a:t>
            </a:r>
            <a:r>
              <a:rPr lang="ja-JP" altLang="en-US" sz="1600" dirty="0"/>
              <a:t>たいしょう</a:t>
            </a:r>
            <a:r>
              <a:rPr lang="ja-JP" altLang="en-US" sz="2400" dirty="0"/>
              <a:t>）の</a:t>
            </a:r>
            <a:r>
              <a:rPr lang="ja-JP" altLang="en-US" sz="2400" dirty="0" smtClean="0"/>
              <a:t>つぼまでをこまめ</a:t>
            </a:r>
            <a:endParaRPr lang="en-US" altLang="ja-JP" sz="2400" dirty="0" smtClean="0"/>
          </a:p>
          <a:p>
            <a:pPr marL="0" indent="0">
              <a:buNone/>
            </a:pPr>
            <a:r>
              <a:rPr lang="ja-JP" altLang="en-US" sz="2400" dirty="0"/>
              <a:t>　</a:t>
            </a:r>
            <a:r>
              <a:rPr lang="ja-JP" altLang="en-US" sz="2400" dirty="0" smtClean="0"/>
              <a:t>にマッサージする</a:t>
            </a:r>
            <a:endParaRPr lang="ja-JP" altLang="en-US" sz="2400" dirty="0"/>
          </a:p>
          <a:p>
            <a:pPr marL="0" indent="0">
              <a:buNone/>
            </a:pPr>
            <a:r>
              <a:rPr lang="ja-JP" altLang="en-US" sz="2400" dirty="0" smtClean="0"/>
              <a:t>・お風呂</a:t>
            </a:r>
            <a:r>
              <a:rPr lang="ja-JP" altLang="en-US" sz="2400" dirty="0"/>
              <a:t>上りに臍下丹田あたりを</a:t>
            </a:r>
            <a:r>
              <a:rPr lang="ja-JP" altLang="en-US" sz="2400" dirty="0" smtClean="0"/>
              <a:t>マッサージ</a:t>
            </a:r>
            <a:endParaRPr lang="en-US" altLang="ja-JP" sz="2400" dirty="0" smtClean="0"/>
          </a:p>
          <a:p>
            <a:pPr marL="0" indent="0">
              <a:buNone/>
            </a:pPr>
            <a:r>
              <a:rPr lang="ja-JP" altLang="en-US" sz="2400" dirty="0"/>
              <a:t>　</a:t>
            </a:r>
            <a:r>
              <a:rPr lang="ja-JP" altLang="en-US" sz="2400" dirty="0" smtClean="0"/>
              <a:t>ミルク</a:t>
            </a:r>
            <a:r>
              <a:rPr lang="ja-JP" altLang="en-US" sz="2400" dirty="0"/>
              <a:t>や</a:t>
            </a:r>
            <a:r>
              <a:rPr lang="ja-JP" altLang="en-US" sz="2400" dirty="0" smtClean="0"/>
              <a:t>オイルでマッサージ</a:t>
            </a:r>
            <a:endParaRPr lang="en-US" altLang="ja-JP" sz="2400" dirty="0" smtClean="0"/>
          </a:p>
          <a:p>
            <a:pPr marL="0" indent="0">
              <a:buNone/>
            </a:pPr>
            <a:r>
              <a:rPr lang="ja-JP" altLang="en-US" sz="2400" dirty="0"/>
              <a:t>　</a:t>
            </a:r>
            <a:r>
              <a:rPr lang="ja-JP" altLang="en-US" sz="2000" dirty="0" smtClean="0"/>
              <a:t>→</a:t>
            </a:r>
            <a:r>
              <a:rPr lang="ja-JP" altLang="en-US" sz="2000" dirty="0"/>
              <a:t>血行がよく</a:t>
            </a:r>
            <a:r>
              <a:rPr lang="ja-JP" altLang="en-US" sz="2000" dirty="0" smtClean="0"/>
              <a:t>なり月経痛</a:t>
            </a:r>
            <a:r>
              <a:rPr lang="ja-JP" altLang="en-US" sz="2000" dirty="0"/>
              <a:t>予防にも。</a:t>
            </a:r>
            <a:r>
              <a:rPr lang="ja-JP" altLang="en-US" sz="2000" dirty="0" smtClean="0"/>
              <a:t>メンタル的にも落ち　</a:t>
            </a:r>
            <a:endParaRPr lang="en-US" altLang="ja-JP" sz="2000" dirty="0" smtClean="0"/>
          </a:p>
          <a:p>
            <a:pPr marL="0" indent="0">
              <a:buNone/>
            </a:pPr>
            <a:r>
              <a:rPr lang="ja-JP" altLang="en-US" sz="2000" dirty="0"/>
              <a:t>　</a:t>
            </a:r>
            <a:r>
              <a:rPr lang="ja-JP" altLang="en-US" sz="2000" dirty="0" smtClean="0"/>
              <a:t>着き</a:t>
            </a:r>
            <a:r>
              <a:rPr lang="ja-JP" altLang="en-US" sz="2000" dirty="0"/>
              <a:t>がでます</a:t>
            </a:r>
            <a:r>
              <a:rPr lang="ja-JP" altLang="en-US" sz="2000" dirty="0" smtClean="0"/>
              <a:t>。</a:t>
            </a:r>
            <a:r>
              <a:rPr lang="ja-JP" altLang="en-US" sz="1600" dirty="0" smtClean="0"/>
              <a:t>（</a:t>
            </a:r>
            <a:r>
              <a:rPr lang="en-US" altLang="ja-JP" sz="1600" dirty="0" smtClean="0"/>
              <a:t>※</a:t>
            </a:r>
            <a:r>
              <a:rPr lang="ja-JP" altLang="en-US" sz="1600" dirty="0"/>
              <a:t>オリモノが増える場合もあるので、きちんと洗うこと</a:t>
            </a:r>
            <a:r>
              <a:rPr lang="ja-JP" altLang="en-US" sz="1600" dirty="0" smtClean="0"/>
              <a:t>。）</a:t>
            </a:r>
            <a:endParaRPr lang="ja-JP" altLang="en-US" sz="2400" dirty="0"/>
          </a:p>
          <a:p>
            <a:pPr marL="0" indent="0">
              <a:buNone/>
            </a:pPr>
            <a:r>
              <a:rPr lang="ja-JP" altLang="en-US" sz="2400" dirty="0" smtClean="0"/>
              <a:t>・仙骨</a:t>
            </a:r>
            <a:r>
              <a:rPr lang="ja-JP" altLang="en-US" sz="2400" dirty="0"/>
              <a:t>のマッサージ</a:t>
            </a:r>
            <a:r>
              <a:rPr lang="en-US" altLang="ja-JP" sz="2400" dirty="0"/>
              <a:t>…</a:t>
            </a:r>
            <a:r>
              <a:rPr lang="ja-JP" altLang="en-US" sz="2400" dirty="0"/>
              <a:t>テニスボール</a:t>
            </a:r>
            <a:r>
              <a:rPr lang="ja-JP" altLang="en-US" sz="2400" dirty="0" smtClean="0"/>
              <a:t>やマッサージボールなど</a:t>
            </a:r>
            <a:endParaRPr lang="en-US" altLang="ja-JP" sz="2400" dirty="0" smtClean="0"/>
          </a:p>
          <a:p>
            <a:pPr marL="0" indent="0">
              <a:buNone/>
            </a:pPr>
            <a:r>
              <a:rPr lang="ja-JP" altLang="en-US" sz="2400" dirty="0"/>
              <a:t>　</a:t>
            </a:r>
            <a:r>
              <a:rPr lang="ja-JP" altLang="en-US" sz="2400" dirty="0" smtClean="0"/>
              <a:t>でほぐす。</a:t>
            </a:r>
            <a:endParaRPr lang="ja-JP" altLang="en-US" sz="2400" dirty="0"/>
          </a:p>
          <a:p>
            <a:endParaRPr kumimoji="1" lang="ja-JP" altLang="en-US" dirty="0"/>
          </a:p>
        </p:txBody>
      </p:sp>
    </p:spTree>
    <p:extLst>
      <p:ext uri="{BB962C8B-B14F-4D97-AF65-F5344CB8AC3E}">
        <p14:creationId xmlns:p14="http://schemas.microsoft.com/office/powerpoint/2010/main" val="2181515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8888" y="485800"/>
            <a:ext cx="7427912" cy="1143000"/>
          </a:xfrm>
        </p:spPr>
        <p:txBody>
          <a:bodyPr/>
          <a:lstStyle/>
          <a:p>
            <a:r>
              <a:rPr lang="ja-JP" altLang="en-US" sz="4000" dirty="0"/>
              <a:t>デリケートゾーン</a:t>
            </a:r>
            <a:r>
              <a:rPr lang="ja-JP" altLang="en-US" sz="4000" dirty="0" smtClean="0"/>
              <a:t>のケアは</a:t>
            </a:r>
            <a:r>
              <a:rPr lang="en-US" altLang="ja-JP" sz="4000" dirty="0" smtClean="0"/>
              <a:t/>
            </a:r>
            <a:br>
              <a:rPr lang="en-US" altLang="ja-JP" sz="4000" dirty="0" smtClean="0"/>
            </a:br>
            <a:r>
              <a:rPr lang="ja-JP" altLang="en-US" sz="4000" dirty="0" smtClean="0"/>
              <a:t>どうして大切なの？</a:t>
            </a:r>
            <a:endParaRPr kumimoji="1" lang="ja-JP" altLang="en-US" sz="4000" dirty="0"/>
          </a:p>
        </p:txBody>
      </p:sp>
      <p:sp>
        <p:nvSpPr>
          <p:cNvPr id="3" name="コンテンツ プレースホルダー 2"/>
          <p:cNvSpPr>
            <a:spLocks noGrp="1"/>
          </p:cNvSpPr>
          <p:nvPr>
            <p:ph idx="1"/>
          </p:nvPr>
        </p:nvSpPr>
        <p:spPr>
          <a:xfrm>
            <a:off x="1331640" y="1916832"/>
            <a:ext cx="7427912" cy="4680520"/>
          </a:xfrm>
        </p:spPr>
        <p:txBody>
          <a:bodyPr/>
          <a:lstStyle/>
          <a:p>
            <a:pPr marL="0" indent="0" algn="ctr">
              <a:buNone/>
            </a:pPr>
            <a:r>
              <a:rPr kumimoji="1" lang="ja-JP" altLang="en-US" sz="2800" dirty="0" smtClean="0"/>
              <a:t>デリケートゾーンはプライベートゾーン。</a:t>
            </a:r>
            <a:endParaRPr kumimoji="1" lang="en-US" altLang="ja-JP" sz="2800" dirty="0" smtClean="0"/>
          </a:p>
          <a:p>
            <a:pPr marL="0" indent="0" algn="ctr">
              <a:buNone/>
            </a:pPr>
            <a:r>
              <a:rPr kumimoji="1" lang="ja-JP" altLang="en-US" sz="2800" dirty="0" smtClean="0"/>
              <a:t>自分をよく知り、整えるために日々向き</a:t>
            </a:r>
            <a:endParaRPr kumimoji="1" lang="en-US" altLang="ja-JP" sz="2800" dirty="0" smtClean="0"/>
          </a:p>
          <a:p>
            <a:pPr marL="0" indent="0" algn="ctr">
              <a:buNone/>
            </a:pPr>
            <a:r>
              <a:rPr kumimoji="1" lang="ja-JP" altLang="en-US" sz="2800" dirty="0" smtClean="0"/>
              <a:t>合うことが</a:t>
            </a:r>
            <a:r>
              <a:rPr lang="ja-JP" altLang="en-US" sz="2800" dirty="0" smtClean="0"/>
              <a:t>大切です。本当に信頼できる</a:t>
            </a:r>
            <a:endParaRPr lang="en-US" altLang="ja-JP" sz="2800" dirty="0" smtClean="0"/>
          </a:p>
          <a:p>
            <a:pPr marL="0" indent="0" algn="ctr">
              <a:buNone/>
            </a:pPr>
            <a:r>
              <a:rPr lang="ja-JP" altLang="en-US" sz="2800" dirty="0" smtClean="0"/>
              <a:t>相手となら、二人の未来を共にすること</a:t>
            </a:r>
            <a:endParaRPr lang="en-US" altLang="ja-JP" sz="2800" dirty="0" smtClean="0"/>
          </a:p>
          <a:p>
            <a:pPr marL="0" indent="0" algn="ctr">
              <a:buNone/>
            </a:pPr>
            <a:r>
              <a:rPr kumimoji="1" lang="ja-JP" altLang="en-US" sz="2800" dirty="0" smtClean="0"/>
              <a:t>ができますね。　デート</a:t>
            </a:r>
            <a:r>
              <a:rPr kumimoji="1" lang="en-US" altLang="ja-JP" sz="2800" dirty="0" smtClean="0"/>
              <a:t>DV</a:t>
            </a:r>
            <a:r>
              <a:rPr kumimoji="1" lang="ja-JP" altLang="en-US" sz="2800" dirty="0" smtClean="0"/>
              <a:t>などの言葉も</a:t>
            </a:r>
            <a:endParaRPr kumimoji="1" lang="en-US" altLang="ja-JP" sz="2800" dirty="0" smtClean="0"/>
          </a:p>
          <a:p>
            <a:pPr marL="0" indent="0" algn="ctr">
              <a:buNone/>
            </a:pPr>
            <a:r>
              <a:rPr lang="ja-JP" altLang="en-US" sz="2800" dirty="0"/>
              <a:t>耳に</a:t>
            </a:r>
            <a:r>
              <a:rPr lang="ja-JP" altLang="en-US" sz="2800" dirty="0" smtClean="0"/>
              <a:t>します。　</a:t>
            </a:r>
            <a:r>
              <a:rPr kumimoji="1" lang="ja-JP" altLang="en-US" sz="2800" dirty="0" smtClean="0"/>
              <a:t>イヤなときにはイヤと、</a:t>
            </a:r>
            <a:endParaRPr kumimoji="1" lang="en-US" altLang="ja-JP" sz="2800" dirty="0" smtClean="0"/>
          </a:p>
          <a:p>
            <a:pPr marL="0" indent="0" algn="ctr">
              <a:buNone/>
            </a:pPr>
            <a:r>
              <a:rPr kumimoji="1" lang="ja-JP" altLang="en-US" sz="2800" dirty="0" smtClean="0"/>
              <a:t>はっきり伝えられる女性を目指しましょう。</a:t>
            </a:r>
            <a:endParaRPr kumimoji="1" lang="en-US" altLang="ja-JP" sz="2800" dirty="0" smtClean="0"/>
          </a:p>
          <a:p>
            <a:pPr marL="0" indent="0" algn="ctr">
              <a:buNone/>
            </a:pPr>
            <a:r>
              <a:rPr lang="ja-JP" altLang="en-US" sz="2800" dirty="0"/>
              <a:t>そして</a:t>
            </a:r>
            <a:r>
              <a:rPr lang="ja-JP" altLang="en-US" sz="2800" dirty="0" smtClean="0"/>
              <a:t>、困ったら抱え込まずに相談です！</a:t>
            </a:r>
            <a:endParaRPr kumimoji="1" lang="en-US" altLang="ja-JP" sz="2800" dirty="0" smtClean="0"/>
          </a:p>
        </p:txBody>
      </p:sp>
    </p:spTree>
    <p:extLst>
      <p:ext uri="{BB962C8B-B14F-4D97-AF65-F5344CB8AC3E}">
        <p14:creationId xmlns:p14="http://schemas.microsoft.com/office/powerpoint/2010/main" val="101626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9071"/>
            <a:ext cx="7419975"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67544" y="3742573"/>
            <a:ext cx="8208912" cy="2478770"/>
          </a:xfrm>
        </p:spPr>
        <p:txBody>
          <a:bodyPr>
            <a:normAutofit/>
          </a:bodyPr>
          <a:lstStyle/>
          <a:p>
            <a:pPr marL="0" indent="0" algn="ctr">
              <a:buNone/>
            </a:pPr>
            <a:r>
              <a:rPr lang="ja-JP" altLang="en-US" sz="4400" dirty="0" smtClean="0"/>
              <a:t>デリケートゾーンケアの</a:t>
            </a:r>
            <a:endParaRPr lang="en-US" altLang="ja-JP" sz="4400" dirty="0" smtClean="0"/>
          </a:p>
          <a:p>
            <a:pPr marL="0" indent="0" algn="ctr">
              <a:buNone/>
            </a:pPr>
            <a:r>
              <a:rPr lang="ja-JP" altLang="en-US" sz="4400" dirty="0" smtClean="0"/>
              <a:t>習慣付けは</a:t>
            </a:r>
            <a:endParaRPr lang="en-US" altLang="ja-JP" sz="4400" dirty="0" smtClean="0"/>
          </a:p>
          <a:p>
            <a:pPr marL="0" indent="0" algn="ctr">
              <a:buNone/>
            </a:pPr>
            <a:r>
              <a:rPr kumimoji="1" lang="ja-JP" altLang="en-US" sz="4400" dirty="0" smtClean="0"/>
              <a:t>一生の宝物</a:t>
            </a:r>
            <a:endParaRPr kumimoji="1" lang="ja-JP" altLang="en-US" dirty="0"/>
          </a:p>
        </p:txBody>
      </p:sp>
      <p:sp>
        <p:nvSpPr>
          <p:cNvPr id="4" name="テキスト ボックス 3"/>
          <p:cNvSpPr txBox="1"/>
          <p:nvPr/>
        </p:nvSpPr>
        <p:spPr>
          <a:xfrm>
            <a:off x="7452322" y="6021288"/>
            <a:ext cx="1224136" cy="400110"/>
          </a:xfrm>
          <a:prstGeom prst="rect">
            <a:avLst/>
          </a:prstGeom>
          <a:noFill/>
        </p:spPr>
        <p:txBody>
          <a:bodyPr wrap="square" rtlCol="0">
            <a:spAutoFit/>
          </a:bodyPr>
          <a:lstStyle/>
          <a:p>
            <a:r>
              <a:rPr kumimoji="1" lang="ja-JP" altLang="en-US" sz="2000" dirty="0" smtClean="0"/>
              <a:t>ＥＮＤ</a:t>
            </a:r>
            <a:endParaRPr kumimoji="1" lang="ja-JP" altLang="en-US" sz="2000" dirty="0"/>
          </a:p>
        </p:txBody>
      </p:sp>
    </p:spTree>
    <p:extLst>
      <p:ext uri="{BB962C8B-B14F-4D97-AF65-F5344CB8AC3E}">
        <p14:creationId xmlns:p14="http://schemas.microsoft.com/office/powerpoint/2010/main" val="380166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333152"/>
            <a:ext cx="8229600" cy="863600"/>
          </a:xfrm>
        </p:spPr>
        <p:txBody>
          <a:bodyPr>
            <a:normAutofit/>
          </a:bodyPr>
          <a:lstStyle/>
          <a:p>
            <a:r>
              <a:rPr lang="ja-JP" altLang="en-US" sz="4000" dirty="0" smtClean="0"/>
              <a:t>カラダの変化って、どういうこと？</a:t>
            </a:r>
            <a:endParaRPr kumimoji="1" lang="ja-JP" altLang="en-US" sz="4000" dirty="0"/>
          </a:p>
        </p:txBody>
      </p:sp>
      <p:sp>
        <p:nvSpPr>
          <p:cNvPr id="3" name="コンテンツ プレースホルダー 2"/>
          <p:cNvSpPr>
            <a:spLocks noGrp="1"/>
          </p:cNvSpPr>
          <p:nvPr>
            <p:ph idx="1"/>
          </p:nvPr>
        </p:nvSpPr>
        <p:spPr>
          <a:xfrm>
            <a:off x="468312" y="1484316"/>
            <a:ext cx="8496175" cy="5185047"/>
          </a:xfrm>
        </p:spPr>
        <p:txBody>
          <a:bodyPr>
            <a:normAutofit/>
          </a:bodyPr>
          <a:lstStyle/>
          <a:p>
            <a:pPr marL="0" indent="0" algn="ctr">
              <a:buNone/>
            </a:pPr>
            <a:r>
              <a:rPr kumimoji="1" lang="ja-JP" altLang="en-US" sz="2800" dirty="0" smtClean="0"/>
              <a:t>皮下脂肪が増して丸みを帯びた体つきになる：８歳ごろ</a:t>
            </a:r>
            <a:endParaRPr kumimoji="1" lang="en-US" altLang="ja-JP" sz="2800" dirty="0" smtClean="0"/>
          </a:p>
          <a:p>
            <a:pPr marL="0" indent="0" algn="ctr">
              <a:buNone/>
            </a:pPr>
            <a:r>
              <a:rPr lang="ja-JP" altLang="en-US" sz="2800" dirty="0"/>
              <a:t>　</a:t>
            </a:r>
            <a:r>
              <a:rPr lang="ja-JP" altLang="en-US" sz="2800" dirty="0" smtClean="0"/>
              <a:t>　　↓</a:t>
            </a:r>
            <a:endParaRPr kumimoji="1" lang="en-US" altLang="ja-JP" sz="2800" dirty="0" smtClean="0"/>
          </a:p>
          <a:p>
            <a:pPr marL="0" indent="0" algn="ctr">
              <a:buNone/>
            </a:pPr>
            <a:r>
              <a:rPr kumimoji="1" lang="ja-JP" altLang="en-US" sz="2800" dirty="0" smtClean="0"/>
              <a:t>胸が大きくなる：</a:t>
            </a:r>
            <a:r>
              <a:rPr kumimoji="1" lang="en-US" altLang="ja-JP" sz="2800" dirty="0" smtClean="0"/>
              <a:t>10</a:t>
            </a:r>
            <a:r>
              <a:rPr lang="ja-JP" altLang="en-US" sz="2800" dirty="0"/>
              <a:t>歳</a:t>
            </a:r>
            <a:r>
              <a:rPr kumimoji="1" lang="ja-JP" altLang="en-US" sz="2800" dirty="0" smtClean="0"/>
              <a:t>ごろ</a:t>
            </a:r>
            <a:endParaRPr kumimoji="1" lang="en-US" altLang="ja-JP" sz="2800" dirty="0" smtClean="0"/>
          </a:p>
          <a:p>
            <a:pPr marL="0" indent="0" algn="ctr">
              <a:buNone/>
            </a:pPr>
            <a:r>
              <a:rPr lang="ja-JP" altLang="en-US" sz="2800" dirty="0" smtClean="0"/>
              <a:t>　　　↓</a:t>
            </a:r>
            <a:endParaRPr lang="en-US" altLang="ja-JP" sz="2800" dirty="0"/>
          </a:p>
          <a:p>
            <a:pPr marL="0" indent="0" algn="ctr">
              <a:buNone/>
            </a:pPr>
            <a:r>
              <a:rPr kumimoji="1" lang="ja-JP" altLang="en-US" sz="2800" dirty="0" smtClean="0"/>
              <a:t>陰毛やわき毛が生える：</a:t>
            </a:r>
            <a:r>
              <a:rPr lang="en-US" altLang="ja-JP" sz="2800" dirty="0"/>
              <a:t>11</a:t>
            </a:r>
            <a:r>
              <a:rPr lang="ja-JP" altLang="en-US" sz="2800" dirty="0" smtClean="0"/>
              <a:t>歳ごろ</a:t>
            </a:r>
            <a:endParaRPr kumimoji="1" lang="en-US" altLang="ja-JP" sz="2800" dirty="0" smtClean="0"/>
          </a:p>
          <a:p>
            <a:pPr marL="0" indent="0" algn="ctr">
              <a:buNone/>
            </a:pPr>
            <a:r>
              <a:rPr lang="ja-JP" altLang="en-US" sz="2800" dirty="0" smtClean="0"/>
              <a:t>　　　↓</a:t>
            </a:r>
            <a:endParaRPr lang="en-US" altLang="ja-JP" sz="2800" dirty="0"/>
          </a:p>
          <a:p>
            <a:pPr marL="0" indent="0" algn="ctr">
              <a:buNone/>
            </a:pPr>
            <a:r>
              <a:rPr kumimoji="1" lang="ja-JP" altLang="en-US" sz="2800" u="sng" dirty="0" smtClean="0"/>
              <a:t>皮脂腺や汗腺などが活発になり</a:t>
            </a:r>
            <a:r>
              <a:rPr kumimoji="1" lang="ja-JP" altLang="en-US" sz="2800" dirty="0" smtClean="0"/>
              <a:t>、身長が伸びる</a:t>
            </a:r>
            <a:endParaRPr kumimoji="1" lang="en-US" altLang="ja-JP" sz="2800" dirty="0" smtClean="0"/>
          </a:p>
          <a:p>
            <a:pPr marL="0" indent="0" algn="ctr">
              <a:buNone/>
            </a:pPr>
            <a:r>
              <a:rPr lang="ja-JP" altLang="en-US" sz="2800" dirty="0" smtClean="0"/>
              <a:t>　　　↓</a:t>
            </a:r>
            <a:endParaRPr lang="en-US" altLang="ja-JP" sz="2800" dirty="0"/>
          </a:p>
          <a:p>
            <a:pPr marL="0" indent="0" algn="ctr">
              <a:buNone/>
            </a:pPr>
            <a:r>
              <a:rPr kumimoji="1" lang="ja-JP" altLang="en-US" sz="2800" u="sng" dirty="0" smtClean="0"/>
              <a:t>月経が始まる</a:t>
            </a:r>
            <a:r>
              <a:rPr kumimoji="1" lang="ja-JP" altLang="en-US" sz="2800" dirty="0" smtClean="0"/>
              <a:t>：</a:t>
            </a:r>
            <a:r>
              <a:rPr kumimoji="1" lang="en-US" altLang="ja-JP" sz="2800" dirty="0" smtClean="0"/>
              <a:t>10</a:t>
            </a:r>
            <a:r>
              <a:rPr kumimoji="1" lang="ja-JP" altLang="en-US" sz="2800" dirty="0" smtClean="0"/>
              <a:t>～</a:t>
            </a:r>
            <a:r>
              <a:rPr kumimoji="1" lang="en-US" altLang="ja-JP" sz="2800" dirty="0" smtClean="0"/>
              <a:t>14</a:t>
            </a:r>
            <a:r>
              <a:rPr kumimoji="1" lang="ja-JP" altLang="en-US" sz="2800" dirty="0" smtClean="0"/>
              <a:t>歳の間、平均</a:t>
            </a:r>
            <a:r>
              <a:rPr kumimoji="1" lang="en-US" altLang="ja-JP" sz="2800" dirty="0" smtClean="0"/>
              <a:t>12.3</a:t>
            </a:r>
            <a:r>
              <a:rPr kumimoji="1" lang="ja-JP" altLang="en-US" sz="2800" dirty="0" smtClean="0"/>
              <a:t>歳</a:t>
            </a:r>
            <a:endParaRPr kumimoji="1" lang="en-US" altLang="ja-JP" sz="2800" dirty="0" smtClean="0"/>
          </a:p>
          <a:p>
            <a:pPr marL="0" indent="0" algn="ctr">
              <a:buNone/>
            </a:pPr>
            <a:r>
              <a:rPr lang="ja-JP" altLang="en-US" sz="2800" dirty="0"/>
              <a:t>　</a:t>
            </a:r>
            <a:r>
              <a:rPr lang="ja-JP" altLang="en-US" sz="2800" dirty="0" smtClean="0"/>
              <a:t>　　</a:t>
            </a:r>
            <a:r>
              <a:rPr lang="ja-JP" altLang="en-US" sz="2800" dirty="0" smtClean="0">
                <a:solidFill>
                  <a:srgbClr val="FF0000"/>
                </a:solidFill>
              </a:rPr>
              <a:t>個人差が大きい！</a:t>
            </a:r>
            <a:endParaRPr kumimoji="1" lang="ja-JP" altLang="en-US" sz="2800" dirty="0">
              <a:solidFill>
                <a:srgbClr val="FF0000"/>
              </a:solidFill>
            </a:endParaRPr>
          </a:p>
        </p:txBody>
      </p:sp>
    </p:spTree>
    <p:extLst>
      <p:ext uri="{BB962C8B-B14F-4D97-AF65-F5344CB8AC3E}">
        <p14:creationId xmlns:p14="http://schemas.microsoft.com/office/powerpoint/2010/main" val="166220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伝える時期と内容は？</a:t>
            </a:r>
            <a:endParaRPr kumimoji="1" lang="ja-JP" altLang="en-US" dirty="0"/>
          </a:p>
        </p:txBody>
      </p:sp>
      <p:sp>
        <p:nvSpPr>
          <p:cNvPr id="3" name="コンテンツ プレースホルダー 2"/>
          <p:cNvSpPr>
            <a:spLocks noGrp="1"/>
          </p:cNvSpPr>
          <p:nvPr>
            <p:ph idx="1"/>
          </p:nvPr>
        </p:nvSpPr>
        <p:spPr>
          <a:xfrm>
            <a:off x="1259632" y="1700808"/>
            <a:ext cx="7427912" cy="4525963"/>
          </a:xfrm>
        </p:spPr>
        <p:txBody>
          <a:bodyPr/>
          <a:lstStyle/>
          <a:p>
            <a:r>
              <a:rPr kumimoji="1" lang="ja-JP" altLang="en-US" dirty="0" smtClean="0"/>
              <a:t>幼児期に伝えたいこと</a:t>
            </a:r>
            <a:endParaRPr kumimoji="1" lang="en-US" altLang="ja-JP" dirty="0" smtClean="0"/>
          </a:p>
          <a:p>
            <a:pPr marL="0" indent="0">
              <a:buNone/>
            </a:pPr>
            <a:r>
              <a:rPr lang="ja-JP" altLang="en-US" dirty="0"/>
              <a:t>　</a:t>
            </a:r>
            <a:r>
              <a:rPr lang="ja-JP" altLang="en-US" dirty="0" smtClean="0"/>
              <a:t>　　　　　　・・・デリケートゾーンの洗い方</a:t>
            </a:r>
            <a:endParaRPr lang="en-US" altLang="ja-JP" dirty="0" smtClean="0"/>
          </a:p>
          <a:p>
            <a:pPr marL="0" indent="0">
              <a:buNone/>
            </a:pPr>
            <a:endParaRPr kumimoji="1" lang="en-US" altLang="ja-JP" dirty="0" smtClean="0"/>
          </a:p>
          <a:p>
            <a:r>
              <a:rPr lang="ja-JP" altLang="en-US" dirty="0" smtClean="0"/>
              <a:t>二次性徴前後に伝えたいこと</a:t>
            </a:r>
            <a:endParaRPr lang="en-US" altLang="ja-JP" dirty="0" smtClean="0"/>
          </a:p>
          <a:p>
            <a:pPr marL="0" indent="0">
              <a:buNone/>
            </a:pPr>
            <a:r>
              <a:rPr lang="ja-JP" altLang="en-US" dirty="0"/>
              <a:t>　</a:t>
            </a:r>
            <a:r>
              <a:rPr lang="ja-JP" altLang="en-US" dirty="0" smtClean="0"/>
              <a:t>　　・・・月経の話、生理痛予防などのケア</a:t>
            </a:r>
            <a:endParaRPr lang="en-US" altLang="ja-JP" dirty="0" smtClean="0"/>
          </a:p>
          <a:p>
            <a:pPr marL="0" indent="0">
              <a:buNone/>
            </a:pPr>
            <a:endParaRPr lang="en-US" altLang="ja-JP" dirty="0" smtClean="0"/>
          </a:p>
          <a:p>
            <a:r>
              <a:rPr kumimoji="1" lang="ja-JP" altLang="en-US" dirty="0" smtClean="0"/>
              <a:t>中学生になったら伝えたいこと</a:t>
            </a:r>
            <a:endParaRPr kumimoji="1" lang="en-US" altLang="ja-JP" dirty="0" smtClean="0"/>
          </a:p>
          <a:p>
            <a:pPr marL="0" indent="0">
              <a:buNone/>
            </a:pPr>
            <a:r>
              <a:rPr lang="ja-JP" altLang="en-US" dirty="0"/>
              <a:t>　</a:t>
            </a:r>
            <a:r>
              <a:rPr lang="ja-JP" altLang="en-US" dirty="0" smtClean="0"/>
              <a:t>　　・・・性感染症の注意と予防</a:t>
            </a:r>
            <a:endParaRPr kumimoji="1" lang="ja-JP" altLang="en-US" dirty="0"/>
          </a:p>
        </p:txBody>
      </p:sp>
    </p:spTree>
    <p:extLst>
      <p:ext uri="{BB962C8B-B14F-4D97-AF65-F5344CB8AC3E}">
        <p14:creationId xmlns:p14="http://schemas.microsoft.com/office/powerpoint/2010/main" val="221903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smtClean="0"/>
              <a:t>デリケートゾーンってどんなところ？</a:t>
            </a:r>
            <a:endParaRPr kumimoji="1" lang="ja-JP" altLang="en-US" sz="36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5371" y="1600200"/>
            <a:ext cx="571494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331640" y="6021288"/>
            <a:ext cx="7344816" cy="646331"/>
          </a:xfrm>
          <a:prstGeom prst="rect">
            <a:avLst/>
          </a:prstGeom>
          <a:noFill/>
        </p:spPr>
        <p:txBody>
          <a:bodyPr wrap="square" rtlCol="0">
            <a:spAutoFit/>
          </a:bodyPr>
          <a:lstStyle/>
          <a:p>
            <a:r>
              <a:rPr lang="ja-JP" altLang="en-US" dirty="0"/>
              <a:t>膣の中に</a:t>
            </a:r>
            <a:r>
              <a:rPr lang="ja-JP" altLang="en-US" dirty="0" smtClean="0"/>
              <a:t>は</a:t>
            </a:r>
            <a:r>
              <a:rPr lang="ja-JP" altLang="en-US" dirty="0"/>
              <a:t>乳酸菌</a:t>
            </a:r>
            <a:r>
              <a:rPr lang="ja-JP" altLang="en-US" dirty="0" smtClean="0"/>
              <a:t>がいて酸性になっているのでバイ菌の侵入を防いでくれます。膣の中を洗うと、乳酸菌による自浄作用が低下します。</a:t>
            </a:r>
            <a:endParaRPr kumimoji="1" lang="ja-JP" altLang="en-US" dirty="0"/>
          </a:p>
        </p:txBody>
      </p:sp>
    </p:spTree>
    <p:extLst>
      <p:ext uri="{BB962C8B-B14F-4D97-AF65-F5344CB8AC3E}">
        <p14:creationId xmlns:p14="http://schemas.microsoft.com/office/powerpoint/2010/main" val="226193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aru\Documents\☆誕生学\【講座資料】高校生に伝える避妊の話\画像\女性内性器イラスト.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260648"/>
            <a:ext cx="7821679"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6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836712"/>
            <a:ext cx="8229600" cy="863600"/>
          </a:xfrm>
        </p:spPr>
        <p:txBody>
          <a:bodyPr/>
          <a:lstStyle/>
          <a:p>
            <a:r>
              <a:rPr kumimoji="1" lang="ja-JP" altLang="en-US" dirty="0" smtClean="0"/>
              <a:t>おりものって、何だろう</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1259631" y="1916836"/>
            <a:ext cx="7438281" cy="4536500"/>
          </a:xfrm>
        </p:spPr>
        <p:txBody>
          <a:bodyPr/>
          <a:lstStyle/>
          <a:p>
            <a:pPr marL="0" indent="0">
              <a:buNone/>
            </a:pPr>
            <a:r>
              <a:rPr lang="ja-JP" altLang="en-US" sz="2800" dirty="0" smtClean="0"/>
              <a:t>おりものは子宮や膣から出る酸性の分泌物です。膣内の潤いを保ったり、バイ菌を排出する働きがあります。女性の体を守るたいせつなものです。女性ホルモンの作用を受けるので、排卵時にはゼリー状になって量も増え、受精を助けてくれる働きもあります。</a:t>
            </a:r>
            <a:endParaRPr lang="en-US" altLang="ja-JP" sz="2800" dirty="0" smtClean="0"/>
          </a:p>
          <a:p>
            <a:pPr marL="0" indent="0">
              <a:buNone/>
            </a:pPr>
            <a:endParaRPr lang="en-US" altLang="ja-JP" sz="1200" dirty="0"/>
          </a:p>
          <a:p>
            <a:pPr marL="0" indent="0">
              <a:buNone/>
            </a:pPr>
            <a:r>
              <a:rPr lang="ja-JP" altLang="en-US" sz="2800" dirty="0"/>
              <a:t>量</a:t>
            </a:r>
            <a:r>
              <a:rPr lang="ja-JP" altLang="en-US" sz="2800" dirty="0" smtClean="0"/>
              <a:t>や色、においの変化によって病気を発見できることもあります。毎日ちゃんとチェックしましょう。</a:t>
            </a:r>
            <a:endParaRPr lang="ja-JP" altLang="en-US" sz="2800" dirty="0"/>
          </a:p>
          <a:p>
            <a:pPr marL="0" indent="0">
              <a:buNone/>
            </a:pPr>
            <a:endParaRPr lang="ja-JP" altLang="en-US" sz="1400" dirty="0"/>
          </a:p>
          <a:p>
            <a:pPr marL="0" indent="0">
              <a:buNone/>
            </a:pPr>
            <a:endParaRPr kumimoji="1" lang="ja-JP" altLang="en-US" sz="1400" dirty="0"/>
          </a:p>
        </p:txBody>
      </p:sp>
    </p:spTree>
    <p:extLst>
      <p:ext uri="{BB962C8B-B14F-4D97-AF65-F5344CB8AC3E}">
        <p14:creationId xmlns:p14="http://schemas.microsoft.com/office/powerpoint/2010/main" val="2934349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haru\Desktop\500x0_532c530b-9e00-4642-819c-18370a0100b9_p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524" y="332656"/>
            <a:ext cx="6169980" cy="298627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グループ化 20"/>
          <p:cNvGrpSpPr/>
          <p:nvPr/>
        </p:nvGrpSpPr>
        <p:grpSpPr>
          <a:xfrm>
            <a:off x="5207441" y="3964453"/>
            <a:ext cx="948719" cy="2622728"/>
            <a:chOff x="5218407" y="3573016"/>
            <a:chExt cx="1080000" cy="2869115"/>
          </a:xfrm>
        </p:grpSpPr>
        <p:sp>
          <p:nvSpPr>
            <p:cNvPr id="8" name="円/楕円 7"/>
            <p:cNvSpPr/>
            <p:nvPr/>
          </p:nvSpPr>
          <p:spPr>
            <a:xfrm>
              <a:off x="5218407" y="3573016"/>
              <a:ext cx="1080000" cy="720000"/>
            </a:xfrm>
            <a:prstGeom prst="ellipse">
              <a:avLst/>
            </a:prstGeom>
            <a:solidFill>
              <a:srgbClr val="CBF9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5218407" y="4293096"/>
              <a:ext cx="1080000" cy="72008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218407" y="5013176"/>
              <a:ext cx="1080000" cy="720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5232789" y="5733256"/>
              <a:ext cx="1065521" cy="708875"/>
            </a:xfrm>
            <a:prstGeom prst="ellipse">
              <a:avLst/>
            </a:prstGeom>
            <a:solidFill>
              <a:srgbClr val="BF75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1157144" y="4036462"/>
            <a:ext cx="966585" cy="2704906"/>
            <a:chOff x="1157143" y="3645024"/>
            <a:chExt cx="1101184" cy="2880240"/>
          </a:xfrm>
        </p:grpSpPr>
        <p:sp>
          <p:nvSpPr>
            <p:cNvPr id="4" name="円/楕円 3"/>
            <p:cNvSpPr/>
            <p:nvPr/>
          </p:nvSpPr>
          <p:spPr>
            <a:xfrm>
              <a:off x="1157143" y="4365104"/>
              <a:ext cx="1080000" cy="720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157143" y="5085184"/>
              <a:ext cx="1080000" cy="720000"/>
            </a:xfrm>
            <a:prstGeom prst="ellipse">
              <a:avLst/>
            </a:prstGeom>
            <a:solidFill>
              <a:srgbClr val="EEF7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178327" y="5805264"/>
              <a:ext cx="1080000" cy="72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157143" y="3645024"/>
              <a:ext cx="1080000" cy="7200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2483770" y="4149119"/>
            <a:ext cx="2252746" cy="2470002"/>
            <a:chOff x="2699792" y="3861048"/>
            <a:chExt cx="2408108" cy="2624714"/>
          </a:xfrm>
        </p:grpSpPr>
        <p:sp>
          <p:nvSpPr>
            <p:cNvPr id="11" name="テキスト ボックス 10"/>
            <p:cNvSpPr txBox="1"/>
            <p:nvPr/>
          </p:nvSpPr>
          <p:spPr>
            <a:xfrm>
              <a:off x="2771800" y="3861048"/>
              <a:ext cx="1152128" cy="392466"/>
            </a:xfrm>
            <a:prstGeom prst="rect">
              <a:avLst/>
            </a:prstGeom>
            <a:noFill/>
          </p:spPr>
          <p:txBody>
            <a:bodyPr wrap="square" rtlCol="0">
              <a:spAutoFit/>
            </a:bodyPr>
            <a:lstStyle/>
            <a:p>
              <a:r>
                <a:rPr kumimoji="1" lang="ja-JP" altLang="en-US" dirty="0" smtClean="0"/>
                <a:t>正常</a:t>
              </a:r>
              <a:endParaRPr lang="en-US" altLang="ja-JP" dirty="0" smtClean="0"/>
            </a:p>
          </p:txBody>
        </p:sp>
        <p:sp>
          <p:nvSpPr>
            <p:cNvPr id="12" name="テキスト ボックス 11"/>
            <p:cNvSpPr txBox="1"/>
            <p:nvPr/>
          </p:nvSpPr>
          <p:spPr>
            <a:xfrm>
              <a:off x="2771800" y="4509120"/>
              <a:ext cx="864096" cy="392466"/>
            </a:xfrm>
            <a:prstGeom prst="rect">
              <a:avLst/>
            </a:prstGeom>
            <a:noFill/>
          </p:spPr>
          <p:txBody>
            <a:bodyPr wrap="square" rtlCol="0">
              <a:spAutoFit/>
            </a:bodyPr>
            <a:lstStyle/>
            <a:p>
              <a:r>
                <a:rPr kumimoji="1" lang="ja-JP" altLang="en-US" dirty="0" smtClean="0"/>
                <a:t>正常</a:t>
              </a:r>
              <a:endParaRPr kumimoji="1" lang="ja-JP" altLang="en-US" dirty="0"/>
            </a:p>
          </p:txBody>
        </p:sp>
        <p:sp>
          <p:nvSpPr>
            <p:cNvPr id="13" name="テキスト ボックス 12"/>
            <p:cNvSpPr txBox="1"/>
            <p:nvPr/>
          </p:nvSpPr>
          <p:spPr>
            <a:xfrm>
              <a:off x="2699792" y="5370391"/>
              <a:ext cx="2408108" cy="392466"/>
            </a:xfrm>
            <a:prstGeom prst="rect">
              <a:avLst/>
            </a:prstGeom>
            <a:noFill/>
          </p:spPr>
          <p:txBody>
            <a:bodyPr wrap="square" rtlCol="0">
              <a:spAutoFit/>
            </a:bodyPr>
            <a:lstStyle/>
            <a:p>
              <a:r>
                <a:rPr kumimoji="1" lang="ja-JP" altLang="en-US" b="1" dirty="0" smtClean="0"/>
                <a:t>すぐ止まれば大丈夫</a:t>
              </a:r>
              <a:endParaRPr kumimoji="1" lang="ja-JP" altLang="en-US" b="1" dirty="0"/>
            </a:p>
          </p:txBody>
        </p:sp>
        <p:sp>
          <p:nvSpPr>
            <p:cNvPr id="14" name="テキスト ボックス 13"/>
            <p:cNvSpPr txBox="1"/>
            <p:nvPr/>
          </p:nvSpPr>
          <p:spPr>
            <a:xfrm>
              <a:off x="2699792" y="6093296"/>
              <a:ext cx="2408108" cy="392466"/>
            </a:xfrm>
            <a:prstGeom prst="rect">
              <a:avLst/>
            </a:prstGeom>
            <a:noFill/>
          </p:spPr>
          <p:txBody>
            <a:bodyPr wrap="square" rtlCol="0">
              <a:spAutoFit/>
            </a:bodyPr>
            <a:lstStyle/>
            <a:p>
              <a:r>
                <a:rPr kumimoji="1" lang="ja-JP" altLang="en-US" dirty="0" smtClean="0"/>
                <a:t>性感染症・雑菌繁殖</a:t>
              </a:r>
              <a:endParaRPr kumimoji="1" lang="ja-JP" altLang="en-US" dirty="0"/>
            </a:p>
          </p:txBody>
        </p:sp>
      </p:grpSp>
      <p:grpSp>
        <p:nvGrpSpPr>
          <p:cNvPr id="23" name="グループ化 22"/>
          <p:cNvGrpSpPr/>
          <p:nvPr/>
        </p:nvGrpSpPr>
        <p:grpSpPr>
          <a:xfrm>
            <a:off x="6372200" y="4149120"/>
            <a:ext cx="2627784" cy="2402856"/>
            <a:chOff x="6516216" y="3789040"/>
            <a:chExt cx="2520280" cy="2589592"/>
          </a:xfrm>
        </p:grpSpPr>
        <p:sp>
          <p:nvSpPr>
            <p:cNvPr id="15" name="テキスト ボックス 14"/>
            <p:cNvSpPr txBox="1"/>
            <p:nvPr/>
          </p:nvSpPr>
          <p:spPr>
            <a:xfrm>
              <a:off x="6516216" y="3789040"/>
              <a:ext cx="2520280" cy="398034"/>
            </a:xfrm>
            <a:prstGeom prst="rect">
              <a:avLst/>
            </a:prstGeom>
            <a:noFill/>
          </p:spPr>
          <p:txBody>
            <a:bodyPr wrap="square" rtlCol="0">
              <a:spAutoFit/>
            </a:bodyPr>
            <a:lstStyle/>
            <a:p>
              <a:r>
                <a:rPr lang="ja-JP" altLang="en-US" dirty="0"/>
                <a:t>性</a:t>
              </a:r>
              <a:r>
                <a:rPr lang="ja-JP" altLang="en-US" dirty="0" smtClean="0"/>
                <a:t>感染症　すぐに受診</a:t>
              </a:r>
              <a:endParaRPr kumimoji="1" lang="ja-JP" altLang="en-US" dirty="0"/>
            </a:p>
          </p:txBody>
        </p:sp>
        <p:sp>
          <p:nvSpPr>
            <p:cNvPr id="16" name="テキスト ボックス 15"/>
            <p:cNvSpPr txBox="1"/>
            <p:nvPr/>
          </p:nvSpPr>
          <p:spPr>
            <a:xfrm>
              <a:off x="6588224" y="4509120"/>
              <a:ext cx="2448272" cy="398034"/>
            </a:xfrm>
            <a:prstGeom prst="rect">
              <a:avLst/>
            </a:prstGeom>
            <a:noFill/>
          </p:spPr>
          <p:txBody>
            <a:bodyPr wrap="square" rtlCol="0">
              <a:spAutoFit/>
            </a:bodyPr>
            <a:lstStyle/>
            <a:p>
              <a:r>
                <a:rPr kumimoji="1" lang="ja-JP" altLang="en-US" dirty="0" smtClean="0"/>
                <a:t>血液混入　すぐに受診</a:t>
              </a:r>
              <a:endParaRPr kumimoji="1" lang="ja-JP" altLang="en-US" dirty="0"/>
            </a:p>
          </p:txBody>
        </p:sp>
        <p:sp>
          <p:nvSpPr>
            <p:cNvPr id="17" name="正方形/長方形 16"/>
            <p:cNvSpPr/>
            <p:nvPr/>
          </p:nvSpPr>
          <p:spPr>
            <a:xfrm>
              <a:off x="6600393" y="5260518"/>
              <a:ext cx="2255707" cy="398034"/>
            </a:xfrm>
            <a:prstGeom prst="rect">
              <a:avLst/>
            </a:prstGeom>
          </p:spPr>
          <p:txBody>
            <a:bodyPr wrap="none">
              <a:spAutoFit/>
            </a:bodyPr>
            <a:lstStyle/>
            <a:p>
              <a:r>
                <a:rPr lang="ja-JP" altLang="en-US" dirty="0"/>
                <a:t>血液混入　すぐに受診</a:t>
              </a:r>
            </a:p>
          </p:txBody>
        </p:sp>
        <p:sp>
          <p:nvSpPr>
            <p:cNvPr id="18" name="正方形/長方形 17"/>
            <p:cNvSpPr/>
            <p:nvPr/>
          </p:nvSpPr>
          <p:spPr>
            <a:xfrm>
              <a:off x="6588224" y="5980598"/>
              <a:ext cx="2255707" cy="398034"/>
            </a:xfrm>
            <a:prstGeom prst="rect">
              <a:avLst/>
            </a:prstGeom>
          </p:spPr>
          <p:txBody>
            <a:bodyPr wrap="none">
              <a:spAutoFit/>
            </a:bodyPr>
            <a:lstStyle/>
            <a:p>
              <a:r>
                <a:rPr lang="ja-JP" altLang="en-US" dirty="0"/>
                <a:t>血液混入　すぐに受診</a:t>
              </a:r>
            </a:p>
          </p:txBody>
        </p:sp>
      </p:grpSp>
      <p:sp>
        <p:nvSpPr>
          <p:cNvPr id="24" name="テキスト ボックス 23"/>
          <p:cNvSpPr txBox="1"/>
          <p:nvPr/>
        </p:nvSpPr>
        <p:spPr>
          <a:xfrm>
            <a:off x="5545833" y="3284984"/>
            <a:ext cx="2410543" cy="261610"/>
          </a:xfrm>
          <a:prstGeom prst="rect">
            <a:avLst/>
          </a:prstGeom>
          <a:noFill/>
        </p:spPr>
        <p:txBody>
          <a:bodyPr wrap="square" rtlCol="0">
            <a:spAutoFit/>
          </a:bodyPr>
          <a:lstStyle/>
          <a:p>
            <a:r>
              <a:rPr lang="ja-JP" altLang="en-US" sz="1100" dirty="0"/>
              <a:t>出典　</a:t>
            </a:r>
            <a:r>
              <a:rPr lang="en-US" altLang="ja-JP" sz="1100" dirty="0"/>
              <a:t>d3kw9b2lsnxnex.cloudfront.net</a:t>
            </a:r>
            <a:endParaRPr lang="ja-JP" altLang="en-US" sz="1100" dirty="0"/>
          </a:p>
        </p:txBody>
      </p:sp>
      <p:sp>
        <p:nvSpPr>
          <p:cNvPr id="25" name="テキスト ボックス 24"/>
          <p:cNvSpPr txBox="1"/>
          <p:nvPr/>
        </p:nvSpPr>
        <p:spPr>
          <a:xfrm>
            <a:off x="1835696" y="3546594"/>
            <a:ext cx="1452642" cy="369332"/>
          </a:xfrm>
          <a:prstGeom prst="rect">
            <a:avLst/>
          </a:prstGeom>
          <a:noFill/>
        </p:spPr>
        <p:txBody>
          <a:bodyPr wrap="none" rtlCol="0">
            <a:spAutoFit/>
          </a:bodyPr>
          <a:lstStyle/>
          <a:p>
            <a:r>
              <a:rPr kumimoji="1" lang="ja-JP" altLang="en-US" dirty="0" smtClean="0"/>
              <a:t>おりものの色</a:t>
            </a:r>
            <a:endParaRPr kumimoji="1" lang="ja-JP" altLang="en-US" dirty="0"/>
          </a:p>
        </p:txBody>
      </p:sp>
      <p:sp>
        <p:nvSpPr>
          <p:cNvPr id="26" name="正方形/長方形 25"/>
          <p:cNvSpPr/>
          <p:nvPr/>
        </p:nvSpPr>
        <p:spPr>
          <a:xfrm>
            <a:off x="1631138" y="3620254"/>
            <a:ext cx="216000" cy="216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8736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月経の定義を知っておこう！</a:t>
            </a:r>
            <a:endParaRPr kumimoji="1" lang="ja-JP" altLang="en-US" sz="3600" dirty="0"/>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2341782020"/>
              </p:ext>
            </p:extLst>
          </p:nvPr>
        </p:nvGraphicFramePr>
        <p:xfrm>
          <a:off x="1043608" y="1412776"/>
          <a:ext cx="7632847" cy="4968552"/>
        </p:xfrm>
        <a:graphic>
          <a:graphicData uri="http://schemas.openxmlformats.org/drawingml/2006/table">
            <a:tbl>
              <a:tblPr>
                <a:tableStyleId>{5C22544A-7EE6-4342-B048-85BDC9FD1C3A}</a:tableStyleId>
              </a:tblPr>
              <a:tblGrid>
                <a:gridCol w="944106"/>
                <a:gridCol w="1184131"/>
                <a:gridCol w="1328147"/>
                <a:gridCol w="4176463"/>
              </a:tblGrid>
              <a:tr h="414046">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a:effectLst/>
                        </a:rPr>
                        <a:t>正常範囲</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a:effectLst/>
                        </a:rPr>
                        <a:t>種類</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dirty="0">
                          <a:effectLst/>
                        </a:rPr>
                        <a:t>定義</a:t>
                      </a:r>
                      <a:endParaRPr lang="ja-JP" altLang="en-US" sz="1400" b="0" i="0" u="none" strike="noStrike" dirty="0">
                        <a:solidFill>
                          <a:srgbClr val="000000"/>
                        </a:solidFill>
                        <a:effectLst/>
                        <a:latin typeface="ＭＳ Ｐゴシック"/>
                      </a:endParaRPr>
                    </a:p>
                  </a:txBody>
                  <a:tcPr marL="7620" marR="7620" marT="7620" marB="0" anchor="ctr"/>
                </a:tc>
              </a:tr>
              <a:tr h="414046">
                <a:tc rowSpan="2">
                  <a:txBody>
                    <a:bodyPr/>
                    <a:lstStyle/>
                    <a:p>
                      <a:pPr algn="ctr" fontAlgn="ctr"/>
                      <a:r>
                        <a:rPr lang="ja-JP" altLang="en-US" sz="1400" u="none" strike="noStrike" dirty="0">
                          <a:effectLst/>
                        </a:rPr>
                        <a:t>開始</a:t>
                      </a:r>
                      <a:endParaRPr lang="ja-JP" altLang="en-US" sz="1400" b="0" i="0" u="none" strike="noStrike" dirty="0">
                        <a:solidFill>
                          <a:srgbClr val="000000"/>
                        </a:solidFill>
                        <a:effectLst/>
                        <a:latin typeface="ＭＳ Ｐゴシック"/>
                      </a:endParaRPr>
                    </a:p>
                  </a:txBody>
                  <a:tcPr marL="7620" marR="7620" marT="7620" marB="0" anchor="ctr"/>
                </a:tc>
                <a:tc rowSpan="2">
                  <a:txBody>
                    <a:bodyPr/>
                    <a:lstStyle/>
                    <a:p>
                      <a:pPr algn="ctr" fontAlgn="ctr"/>
                      <a:r>
                        <a:rPr lang="en-US" altLang="ja-JP" sz="1400" u="none" strike="noStrike" dirty="0">
                          <a:effectLst/>
                        </a:rPr>
                        <a:t>10</a:t>
                      </a:r>
                      <a:r>
                        <a:rPr lang="ja-JP" altLang="en-US" sz="1400" u="none" strike="noStrike" dirty="0">
                          <a:effectLst/>
                        </a:rPr>
                        <a:t>～</a:t>
                      </a:r>
                      <a:r>
                        <a:rPr lang="en-US" altLang="ja-JP" sz="1400" u="none" strike="noStrike" dirty="0">
                          <a:effectLst/>
                        </a:rPr>
                        <a:t>14</a:t>
                      </a:r>
                      <a:r>
                        <a:rPr lang="ja-JP" altLang="en-US" sz="1400" u="none" strike="noStrike" dirty="0">
                          <a:effectLst/>
                        </a:rPr>
                        <a:t>歳</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a:effectLst/>
                        </a:rPr>
                        <a:t>早発月経</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dirty="0">
                          <a:effectLst/>
                        </a:rPr>
                        <a:t>10</a:t>
                      </a:r>
                      <a:r>
                        <a:rPr lang="ja-JP" altLang="en-US" sz="1400" u="none" strike="noStrike" dirty="0">
                          <a:effectLst/>
                        </a:rPr>
                        <a:t>歳未満で初経</a:t>
                      </a:r>
                      <a:r>
                        <a:rPr lang="ja-JP" altLang="en-US" sz="1400" u="none" strike="noStrike" dirty="0" smtClean="0">
                          <a:effectLst/>
                        </a:rPr>
                        <a:t>が発来した</a:t>
                      </a:r>
                      <a:r>
                        <a:rPr lang="ja-JP" altLang="en-US" sz="1400" u="none" strike="noStrike" dirty="0">
                          <a:effectLst/>
                        </a:rPr>
                        <a:t>もの</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a:effectLst/>
                        </a:rPr>
                        <a:t>遅発月経</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dirty="0">
                          <a:effectLst/>
                        </a:rPr>
                        <a:t>15</a:t>
                      </a:r>
                      <a:r>
                        <a:rPr lang="ja-JP" altLang="en-US" sz="1400" u="none" strike="noStrike" dirty="0">
                          <a:effectLst/>
                        </a:rPr>
                        <a:t>歳以上で初経</a:t>
                      </a:r>
                      <a:r>
                        <a:rPr lang="ja-JP" altLang="en-US" sz="1400" u="none" strike="noStrike" dirty="0" smtClean="0">
                          <a:effectLst/>
                        </a:rPr>
                        <a:t>が発来</a:t>
                      </a:r>
                      <a:r>
                        <a:rPr lang="ja-JP" altLang="en-US" sz="1400" u="none" strike="noStrike" dirty="0">
                          <a:effectLst/>
                        </a:rPr>
                        <a:t>したもの</a:t>
                      </a:r>
                      <a:endParaRPr lang="ja-JP" altLang="en-US" sz="1400" b="0" i="0" u="none" strike="noStrike" dirty="0">
                        <a:solidFill>
                          <a:srgbClr val="000000"/>
                        </a:solidFill>
                        <a:effectLst/>
                        <a:latin typeface="ＭＳ Ｐゴシック"/>
                      </a:endParaRPr>
                    </a:p>
                  </a:txBody>
                  <a:tcPr marL="7620" marR="7620" marT="7620" marB="0" anchor="ctr"/>
                </a:tc>
              </a:tr>
              <a:tr h="414046">
                <a:tc rowSpan="2">
                  <a:txBody>
                    <a:bodyPr/>
                    <a:lstStyle/>
                    <a:p>
                      <a:pPr algn="ctr" fontAlgn="ctr"/>
                      <a:r>
                        <a:rPr lang="ja-JP" altLang="en-US" sz="1400" u="none" strike="noStrike">
                          <a:effectLst/>
                        </a:rPr>
                        <a:t>閉止</a:t>
                      </a:r>
                      <a:endParaRPr lang="ja-JP" altLang="en-US" sz="1400" b="0" i="0" u="none" strike="noStrike">
                        <a:solidFill>
                          <a:srgbClr val="000000"/>
                        </a:solidFill>
                        <a:effectLst/>
                        <a:latin typeface="ＭＳ Ｐゴシック"/>
                      </a:endParaRPr>
                    </a:p>
                  </a:txBody>
                  <a:tcPr marL="7620" marR="7620" marT="7620" marB="0" anchor="ctr"/>
                </a:tc>
                <a:tc rowSpan="2">
                  <a:txBody>
                    <a:bodyPr/>
                    <a:lstStyle/>
                    <a:p>
                      <a:pPr algn="ctr" fontAlgn="ctr"/>
                      <a:r>
                        <a:rPr lang="ja-JP" altLang="en-US" sz="1400" u="none" strike="noStrike" dirty="0">
                          <a:effectLst/>
                        </a:rPr>
                        <a:t>４３～５４歳</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dirty="0">
                          <a:effectLst/>
                        </a:rPr>
                        <a:t>早発閉経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dirty="0">
                          <a:effectLst/>
                        </a:rPr>
                        <a:t>43</a:t>
                      </a:r>
                      <a:r>
                        <a:rPr lang="ja-JP" altLang="en-US" sz="1400" u="none" strike="noStrike" dirty="0">
                          <a:effectLst/>
                        </a:rPr>
                        <a:t>歳未満で閉経したもの</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dirty="0">
                          <a:effectLst/>
                        </a:rPr>
                        <a:t>遅発閉経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a:effectLst/>
                        </a:rPr>
                        <a:t>55</a:t>
                      </a:r>
                      <a:r>
                        <a:rPr lang="ja-JP" altLang="en-US" sz="1400" u="none" strike="noStrike">
                          <a:effectLst/>
                        </a:rPr>
                        <a:t>歳以降で閉経したもの</a:t>
                      </a:r>
                      <a:endParaRPr lang="ja-JP" altLang="en-US" sz="1400" b="0" i="0" u="none" strike="noStrike">
                        <a:solidFill>
                          <a:srgbClr val="000000"/>
                        </a:solidFill>
                        <a:effectLst/>
                        <a:latin typeface="ＭＳ Ｐゴシック"/>
                      </a:endParaRPr>
                    </a:p>
                  </a:txBody>
                  <a:tcPr marL="7620" marR="7620" marT="7620" marB="0" anchor="ctr"/>
                </a:tc>
              </a:tr>
              <a:tr h="414046">
                <a:tc rowSpan="2">
                  <a:txBody>
                    <a:bodyPr/>
                    <a:lstStyle/>
                    <a:p>
                      <a:pPr algn="ctr" fontAlgn="ctr"/>
                      <a:r>
                        <a:rPr lang="ja-JP" altLang="en-US" sz="1400" u="none" strike="noStrike">
                          <a:effectLst/>
                        </a:rPr>
                        <a:t>量</a:t>
                      </a:r>
                      <a:endParaRPr lang="ja-JP" altLang="en-US" sz="1400" b="0" i="0" u="none" strike="noStrike">
                        <a:solidFill>
                          <a:srgbClr val="000000"/>
                        </a:solidFill>
                        <a:effectLst/>
                        <a:latin typeface="ＭＳ Ｐゴシック"/>
                      </a:endParaRPr>
                    </a:p>
                  </a:txBody>
                  <a:tcPr marL="7620" marR="7620" marT="7620" marB="0" anchor="ctr"/>
                </a:tc>
                <a:tc rowSpan="2">
                  <a:txBody>
                    <a:bodyPr/>
                    <a:lstStyle/>
                    <a:p>
                      <a:pPr algn="ctr" fontAlgn="ctr"/>
                      <a:r>
                        <a:rPr lang="en-US" sz="1400" u="none" strike="noStrike" dirty="0">
                          <a:effectLst/>
                        </a:rPr>
                        <a:t>20～140ml</a:t>
                      </a:r>
                      <a:endParaRPr lang="en-US" sz="1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dirty="0">
                          <a:effectLst/>
                        </a:rPr>
                        <a:t>過多月経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400" u="none" strike="noStrike" dirty="0">
                          <a:effectLst/>
                        </a:rPr>
                        <a:t>出血量が異常に多いもの（</a:t>
                      </a:r>
                      <a:r>
                        <a:rPr lang="en-US" altLang="ja-JP" sz="1400" u="none" strike="noStrike" dirty="0">
                          <a:effectLst/>
                        </a:rPr>
                        <a:t>140ml</a:t>
                      </a:r>
                      <a:r>
                        <a:rPr lang="ja-JP" altLang="en-US" sz="1400" u="none" strike="noStrike" dirty="0">
                          <a:effectLst/>
                        </a:rPr>
                        <a:t>以上）</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dirty="0">
                          <a:effectLst/>
                        </a:rPr>
                        <a:t>過小月経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400" u="none" strike="noStrike" dirty="0">
                          <a:effectLst/>
                        </a:rPr>
                        <a:t>出血量が異常に少ないもの（</a:t>
                      </a:r>
                      <a:r>
                        <a:rPr lang="en-US" altLang="ja-JP" sz="1400" u="none" strike="noStrike" dirty="0">
                          <a:effectLst/>
                        </a:rPr>
                        <a:t>20mk</a:t>
                      </a:r>
                      <a:r>
                        <a:rPr lang="ja-JP" altLang="en-US" sz="1400" u="none" strike="noStrike" dirty="0">
                          <a:effectLst/>
                        </a:rPr>
                        <a:t>以下）</a:t>
                      </a:r>
                      <a:endParaRPr lang="ja-JP" altLang="en-US" sz="1400" b="0" i="0" u="none" strike="noStrike" dirty="0">
                        <a:solidFill>
                          <a:srgbClr val="000000"/>
                        </a:solidFill>
                        <a:effectLst/>
                        <a:latin typeface="ＭＳ Ｐゴシック"/>
                      </a:endParaRPr>
                    </a:p>
                  </a:txBody>
                  <a:tcPr marL="7620" marR="7620" marT="7620" marB="0" anchor="ctr"/>
                </a:tc>
              </a:tr>
              <a:tr h="414046">
                <a:tc rowSpan="2">
                  <a:txBody>
                    <a:bodyPr/>
                    <a:lstStyle/>
                    <a:p>
                      <a:pPr algn="ctr" fontAlgn="ctr"/>
                      <a:r>
                        <a:rPr lang="ja-JP" altLang="en-US" sz="1400" u="none" strike="noStrike">
                          <a:effectLst/>
                        </a:rPr>
                        <a:t>持続日数</a:t>
                      </a:r>
                      <a:endParaRPr lang="ja-JP" altLang="en-US" sz="1400" b="0" i="0" u="none" strike="noStrike">
                        <a:solidFill>
                          <a:srgbClr val="000000"/>
                        </a:solidFill>
                        <a:effectLst/>
                        <a:latin typeface="ＭＳ Ｐゴシック"/>
                      </a:endParaRPr>
                    </a:p>
                  </a:txBody>
                  <a:tcPr marL="7620" marR="7620" marT="7620" marB="0" anchor="ctr"/>
                </a:tc>
                <a:tc rowSpan="2">
                  <a:txBody>
                    <a:bodyPr/>
                    <a:lstStyle/>
                    <a:p>
                      <a:pPr algn="ctr" fontAlgn="ctr"/>
                      <a:r>
                        <a:rPr lang="ja-JP" altLang="en-US" sz="1400" u="none" strike="noStrike" dirty="0">
                          <a:effectLst/>
                        </a:rPr>
                        <a:t>３～７日</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dirty="0">
                          <a:effectLst/>
                        </a:rPr>
                        <a:t>過短月経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400" u="none" strike="noStrike" dirty="0">
                          <a:effectLst/>
                        </a:rPr>
                        <a:t>出血日数が</a:t>
                      </a:r>
                      <a:r>
                        <a:rPr lang="en-US" altLang="ja-JP" sz="1400" u="none" strike="noStrike" dirty="0">
                          <a:effectLst/>
                        </a:rPr>
                        <a:t>2</a:t>
                      </a:r>
                      <a:r>
                        <a:rPr lang="ja-JP" altLang="en-US" sz="1400" u="none" strike="noStrike" dirty="0">
                          <a:effectLst/>
                        </a:rPr>
                        <a:t>日以内のもの</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dirty="0" smtClean="0">
                          <a:effectLst/>
                        </a:rPr>
                        <a:t>過長月経</a:t>
                      </a:r>
                      <a:endParaRPr lang="ja-JP" altLang="en-US" sz="1400" b="0" i="0" u="none" strike="noStrike" dirty="0">
                        <a:solidFill>
                          <a:srgbClr val="000000"/>
                        </a:solidFill>
                        <a:effectLst/>
                        <a:latin typeface="ＭＳ Ｐゴシック"/>
                      </a:endParaRPr>
                    </a:p>
                  </a:txBody>
                  <a:tcPr marL="7620" marR="7620" marT="7620" marB="0" anchor="ctr"/>
                </a:tc>
                <a:tc>
                  <a:txBody>
                    <a:bodyPr/>
                    <a:lstStyle/>
                    <a:p>
                      <a:pPr algn="l" fontAlgn="ctr"/>
                      <a:r>
                        <a:rPr lang="ja-JP" altLang="en-US" sz="1400" u="none" strike="noStrike" dirty="0">
                          <a:effectLst/>
                        </a:rPr>
                        <a:t>出血日数が８日以上のもの</a:t>
                      </a:r>
                      <a:endParaRPr lang="ja-JP" altLang="en-US" sz="1400" b="0" i="0" u="none" strike="noStrike" dirty="0">
                        <a:solidFill>
                          <a:srgbClr val="000000"/>
                        </a:solidFill>
                        <a:effectLst/>
                        <a:latin typeface="ＭＳ Ｐゴシック"/>
                      </a:endParaRPr>
                    </a:p>
                  </a:txBody>
                  <a:tcPr marL="7620" marR="7620" marT="7620" marB="0" anchor="ctr"/>
                </a:tc>
              </a:tr>
              <a:tr h="414046">
                <a:tc rowSpan="3">
                  <a:txBody>
                    <a:bodyPr/>
                    <a:lstStyle/>
                    <a:p>
                      <a:pPr algn="ctr" fontAlgn="ctr"/>
                      <a:r>
                        <a:rPr lang="ja-JP" altLang="en-US" sz="1400" u="none" strike="noStrike">
                          <a:effectLst/>
                        </a:rPr>
                        <a:t>周期</a:t>
                      </a:r>
                      <a:endParaRPr lang="ja-JP" altLang="en-US" sz="1400" b="0" i="0" u="none" strike="noStrike">
                        <a:solidFill>
                          <a:srgbClr val="000000"/>
                        </a:solidFill>
                        <a:effectLst/>
                        <a:latin typeface="ＭＳ Ｐゴシック"/>
                      </a:endParaRPr>
                    </a:p>
                  </a:txBody>
                  <a:tcPr marL="7620" marR="7620" marT="7620" marB="0" anchor="ctr"/>
                </a:tc>
                <a:tc rowSpan="3">
                  <a:txBody>
                    <a:bodyPr/>
                    <a:lstStyle/>
                    <a:p>
                      <a:pPr algn="ctr" fontAlgn="ctr"/>
                      <a:r>
                        <a:rPr lang="ja-JP" altLang="en-US" sz="1400" u="none" strike="noStrike">
                          <a:effectLst/>
                        </a:rPr>
                        <a:t>２５～</a:t>
                      </a:r>
                      <a:r>
                        <a:rPr lang="en-US" altLang="ja-JP" sz="1400" u="none" strike="noStrike">
                          <a:effectLst/>
                        </a:rPr>
                        <a:t>28</a:t>
                      </a:r>
                      <a:r>
                        <a:rPr lang="ja-JP" altLang="en-US" sz="1400" u="none" strike="noStrike">
                          <a:effectLst/>
                        </a:rPr>
                        <a:t>日</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ctr" fontAlgn="ctr"/>
                      <a:r>
                        <a:rPr lang="ja-JP" altLang="en-US" sz="1400" u="none" strike="noStrike">
                          <a:effectLst/>
                        </a:rPr>
                        <a:t>無月経</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l" fontAlgn="ctr"/>
                      <a:r>
                        <a:rPr lang="ja-JP" altLang="en-US" sz="1400" u="none" strike="noStrike" dirty="0">
                          <a:effectLst/>
                        </a:rPr>
                        <a:t>月経がない状態</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a:effectLst/>
                        </a:rPr>
                        <a:t>頻発月経</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dirty="0">
                          <a:effectLst/>
                        </a:rPr>
                        <a:t>24</a:t>
                      </a:r>
                      <a:r>
                        <a:rPr lang="ja-JP" altLang="en-US" sz="1400" u="none" strike="noStrike" dirty="0">
                          <a:effectLst/>
                        </a:rPr>
                        <a:t>日以内</a:t>
                      </a:r>
                      <a:r>
                        <a:rPr lang="ja-JP" altLang="en-US" sz="1400" u="none" strike="noStrike" dirty="0" smtClean="0">
                          <a:effectLst/>
                        </a:rPr>
                        <a:t>で発来</a:t>
                      </a:r>
                      <a:r>
                        <a:rPr lang="ja-JP" altLang="en-US" sz="1400" u="none" strike="noStrike" dirty="0">
                          <a:effectLst/>
                        </a:rPr>
                        <a:t>する月経</a:t>
                      </a:r>
                      <a:endParaRPr lang="ja-JP" altLang="en-US" sz="1400" b="0" i="0" u="none" strike="noStrike" dirty="0">
                        <a:solidFill>
                          <a:srgbClr val="000000"/>
                        </a:solidFill>
                        <a:effectLst/>
                        <a:latin typeface="ＭＳ Ｐゴシック"/>
                      </a:endParaRPr>
                    </a:p>
                  </a:txBody>
                  <a:tcPr marL="7620" marR="7620" marT="7620" marB="0" anchor="ctr"/>
                </a:tc>
              </a:tr>
              <a:tr h="4140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u="none" strike="noStrike">
                          <a:effectLst/>
                        </a:rPr>
                        <a:t>揮発月経</a:t>
                      </a:r>
                      <a:endParaRPr lang="ja-JP" altLang="en-US" sz="1400" b="0" i="0" u="none" strike="noStrike">
                        <a:solidFill>
                          <a:srgbClr val="000000"/>
                        </a:solidFill>
                        <a:effectLst/>
                        <a:latin typeface="ＭＳ Ｐゴシック"/>
                      </a:endParaRPr>
                    </a:p>
                  </a:txBody>
                  <a:tcPr marL="7620" marR="7620" marT="7620" marB="0" anchor="ctr"/>
                </a:tc>
                <a:tc>
                  <a:txBody>
                    <a:bodyPr/>
                    <a:lstStyle/>
                    <a:p>
                      <a:pPr algn="l" fontAlgn="ctr"/>
                      <a:r>
                        <a:rPr lang="en-US" altLang="ja-JP" sz="1400" u="none" strike="noStrike" dirty="0">
                          <a:effectLst/>
                        </a:rPr>
                        <a:t>39</a:t>
                      </a:r>
                      <a:r>
                        <a:rPr lang="ja-JP" altLang="en-US" sz="1400" u="none" strike="noStrike" dirty="0">
                          <a:effectLst/>
                        </a:rPr>
                        <a:t>日以上３か月未満</a:t>
                      </a:r>
                      <a:r>
                        <a:rPr lang="ja-JP" altLang="en-US" sz="1400" u="none" strike="noStrike" dirty="0" smtClean="0">
                          <a:effectLst/>
                        </a:rPr>
                        <a:t>で発来</a:t>
                      </a:r>
                      <a:r>
                        <a:rPr lang="ja-JP" altLang="en-US" sz="1400" u="none" strike="noStrike" dirty="0">
                          <a:effectLst/>
                        </a:rPr>
                        <a:t>する月経</a:t>
                      </a:r>
                      <a:endParaRPr lang="ja-JP" altLang="en-US" sz="1400" b="0" i="0" u="none" strike="noStrike" dirty="0">
                        <a:solidFill>
                          <a:srgbClr val="000000"/>
                        </a:solidFill>
                        <a:effectLst/>
                        <a:latin typeface="ＭＳ Ｐゴシック"/>
                      </a:endParaRPr>
                    </a:p>
                  </a:txBody>
                  <a:tcPr marL="7620" marR="7620" marT="7620" marB="0" anchor="ctr"/>
                </a:tc>
              </a:tr>
            </a:tbl>
          </a:graphicData>
        </a:graphic>
      </p:graphicFrame>
    </p:spTree>
    <p:extLst>
      <p:ext uri="{BB962C8B-B14F-4D97-AF65-F5344CB8AC3E}">
        <p14:creationId xmlns:p14="http://schemas.microsoft.com/office/powerpoint/2010/main" val="1644763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t06">
  <a:themeElements>
    <a:clrScheme name="pot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t0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t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t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t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t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t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t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t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t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t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t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t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t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花柄</Template>
  <TotalTime>1077</TotalTime>
  <Words>1355</Words>
  <Application>Microsoft Office PowerPoint</Application>
  <PresentationFormat>画面に合わせる (4:3)</PresentationFormat>
  <Paragraphs>290</Paragraphs>
  <Slides>25</Slides>
  <Notes>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27" baseType="lpstr">
      <vt:lpstr>pot06</vt:lpstr>
      <vt:lpstr>Image</vt:lpstr>
      <vt:lpstr>女子力アップのための 思春期 デリケートゾーンケア</vt:lpstr>
      <vt:lpstr>思春期ってココロもカラダも いろいろ変化する時期</vt:lpstr>
      <vt:lpstr>カラダの変化って、どういうこと？</vt:lpstr>
      <vt:lpstr>伝える時期と内容は？</vt:lpstr>
      <vt:lpstr>デリケートゾーンってどんなところ？</vt:lpstr>
      <vt:lpstr>PowerPoint プレゼンテーション</vt:lpstr>
      <vt:lpstr>おりものって、何だろう?</vt:lpstr>
      <vt:lpstr>PowerPoint プレゼンテーション</vt:lpstr>
      <vt:lpstr>月経の定義を知っておこう！</vt:lpstr>
      <vt:lpstr>思春期のデリケートゾーン</vt:lpstr>
      <vt:lpstr>こんな症状があったら注意！</vt:lpstr>
      <vt:lpstr>こんな病気が隠れているかも</vt:lpstr>
      <vt:lpstr>性感染症にならないために</vt:lpstr>
      <vt:lpstr>PowerPoint プレゼンテーション</vt:lpstr>
      <vt:lpstr>性感染症を防ぐには・・・</vt:lpstr>
      <vt:lpstr>覚えておいて！産婦人科受診　「３のルール」</vt:lpstr>
      <vt:lpstr>相談窓口</vt:lpstr>
      <vt:lpstr>デリケートゾーンの洗い方 　～女の子＆男の子のデリケートゾーンの洗い方講座～</vt:lpstr>
      <vt:lpstr>【女の子編】</vt:lpstr>
      <vt:lpstr>【男の子編】</vt:lpstr>
      <vt:lpstr>思春期のケアのポイント</vt:lpstr>
      <vt:lpstr>◎思春期の東洋医学的お手当</vt:lpstr>
      <vt:lpstr>＜カラダの外側から＞</vt:lpstr>
      <vt:lpstr>デリケートゾーンのケアは どうして大切なの？</vt:lpstr>
      <vt:lpstr>PowerPoint プレゼンテーション</vt:lpstr>
    </vt:vector>
  </TitlesOfParts>
  <Company>MouseComputer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思春期女子のための デリケートゾーンケア</dc:title>
  <dc:creator>haru</dc:creator>
  <cp:lastModifiedBy>唐澤佐千子</cp:lastModifiedBy>
  <cp:revision>71</cp:revision>
  <cp:lastPrinted>2018-04-03T03:54:56Z</cp:lastPrinted>
  <dcterms:created xsi:type="dcterms:W3CDTF">2017-12-29T11:23:51Z</dcterms:created>
  <dcterms:modified xsi:type="dcterms:W3CDTF">2018-04-17T02:07:32Z</dcterms:modified>
</cp:coreProperties>
</file>